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5"/>
  </p:sldMasterIdLst>
  <p:notesMasterIdLst>
    <p:notesMasterId r:id="rId25"/>
  </p:notesMasterIdLst>
  <p:sldIdLst>
    <p:sldId id="256" r:id="rId6"/>
    <p:sldId id="257" r:id="rId7"/>
    <p:sldId id="261" r:id="rId8"/>
    <p:sldId id="266" r:id="rId9"/>
    <p:sldId id="262" r:id="rId10"/>
    <p:sldId id="268" r:id="rId11"/>
    <p:sldId id="270" r:id="rId12"/>
    <p:sldId id="271" r:id="rId13"/>
    <p:sldId id="272" r:id="rId14"/>
    <p:sldId id="273" r:id="rId15"/>
    <p:sldId id="263" r:id="rId16"/>
    <p:sldId id="277" r:id="rId17"/>
    <p:sldId id="278" r:id="rId18"/>
    <p:sldId id="279" r:id="rId19"/>
    <p:sldId id="280" r:id="rId20"/>
    <p:sldId id="281" r:id="rId21"/>
    <p:sldId id="267" r:id="rId22"/>
    <p:sldId id="264" r:id="rId23"/>
    <p:sldId id="26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2657" autoAdjust="0"/>
  </p:normalViewPr>
  <p:slideViewPr>
    <p:cSldViewPr snapToGrid="0">
      <p:cViewPr varScale="1">
        <p:scale>
          <a:sx n="72" d="100"/>
          <a:sy n="72" d="100"/>
        </p:scale>
        <p:origin x="370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5A4C47-BC40-419B-933E-3A530F5855E3}" type="datetimeFigureOut">
              <a:rPr lang="en-GB" smtClean="0"/>
              <a:t>20/03/2020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BEFFCC-205B-4F00-91D7-E56C8272F1E2}" type="slidenum">
              <a:rPr lang="en-GB" smtClean="0"/>
              <a:t>‹#›</a:t>
            </a:fld>
            <a:endParaRPr lang="en-GB"/>
          </a:p>
        </p:txBody>
      </p:sp>
    </p:spTree>
    <p:extLst>
      <p:ext uri="{BB962C8B-B14F-4D97-AF65-F5344CB8AC3E}">
        <p14:creationId xmlns:p14="http://schemas.microsoft.com/office/powerpoint/2010/main" val="3225495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continuing mission to replace myself with a very small shell</a:t>
            </a:r>
            <a:r>
              <a:rPr lang="en-GB" baseline="0" dirty="0"/>
              <a:t> script -  except it probably won’t be small and it will probably be in Python.</a:t>
            </a:r>
            <a:endParaRPr lang="en-GB" dirty="0"/>
          </a:p>
        </p:txBody>
      </p:sp>
      <p:sp>
        <p:nvSpPr>
          <p:cNvPr id="4" name="Slide Number Placeholder 3"/>
          <p:cNvSpPr>
            <a:spLocks noGrp="1"/>
          </p:cNvSpPr>
          <p:nvPr>
            <p:ph type="sldNum" sz="quarter" idx="10"/>
          </p:nvPr>
        </p:nvSpPr>
        <p:spPr/>
        <p:txBody>
          <a:bodyPr/>
          <a:lstStyle/>
          <a:p>
            <a:fld id="{FEBEFFCC-205B-4F00-91D7-E56C8272F1E2}" type="slidenum">
              <a:rPr lang="en-GB" smtClean="0"/>
              <a:t>1</a:t>
            </a:fld>
            <a:endParaRPr lang="en-GB"/>
          </a:p>
        </p:txBody>
      </p:sp>
    </p:spTree>
    <p:extLst>
      <p:ext uri="{BB962C8B-B14F-4D97-AF65-F5344CB8AC3E}">
        <p14:creationId xmlns:p14="http://schemas.microsoft.com/office/powerpoint/2010/main" val="1840935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Esedbxtract</a:t>
            </a:r>
            <a:r>
              <a:rPr lang="en-GB" baseline="0" dirty="0"/>
              <a:t> – Python script to extract domain password hashes from </a:t>
            </a:r>
            <a:r>
              <a:rPr lang="en-GB" baseline="0" dirty="0" err="1"/>
              <a:t>ntds.dit</a:t>
            </a:r>
            <a:r>
              <a:rPr lang="en-GB" baseline="0" dirty="0"/>
              <a:t> and system files of domain controllers.</a:t>
            </a:r>
          </a:p>
          <a:p>
            <a:endParaRPr lang="en-GB" baseline="0" dirty="0"/>
          </a:p>
          <a:p>
            <a:r>
              <a:rPr lang="en-GB" baseline="0" dirty="0"/>
              <a:t>I’m sure everyone knows about this – use </a:t>
            </a:r>
            <a:r>
              <a:rPr lang="en-GB" baseline="0" dirty="0" err="1"/>
              <a:t>vssadmin</a:t>
            </a:r>
            <a:r>
              <a:rPr lang="en-GB" baseline="0" dirty="0"/>
              <a:t> to create a shadow copy and of the domain controller’s partition that contains Active Directory (usually C but doesn’t have to be.), then use </a:t>
            </a:r>
            <a:r>
              <a:rPr lang="en-GB" baseline="0" dirty="0" err="1"/>
              <a:t>esedbexport</a:t>
            </a:r>
            <a:r>
              <a:rPr lang="en-GB" baseline="0" dirty="0"/>
              <a:t> to get the </a:t>
            </a:r>
            <a:r>
              <a:rPr lang="en-GB" baseline="0" dirty="0" err="1"/>
              <a:t>datatable</a:t>
            </a:r>
            <a:r>
              <a:rPr lang="en-GB" baseline="0" dirty="0"/>
              <a:t> and </a:t>
            </a:r>
            <a:r>
              <a:rPr lang="en-GB" baseline="0" dirty="0" err="1"/>
              <a:t>link_table</a:t>
            </a:r>
            <a:r>
              <a:rPr lang="en-GB" baseline="0" dirty="0"/>
              <a:t>, then use dshashes.py to extract the password hashes.</a:t>
            </a:r>
          </a:p>
          <a:p>
            <a:endParaRPr lang="en-GB" baseline="0" dirty="0"/>
          </a:p>
          <a:p>
            <a:r>
              <a:rPr lang="en-GB" baseline="0" dirty="0"/>
              <a:t>This script is basically a wrapper around that process to that you can just give it the </a:t>
            </a:r>
            <a:r>
              <a:rPr lang="en-GB" baseline="0" dirty="0" err="1"/>
              <a:t>ntds.dit</a:t>
            </a:r>
            <a:r>
              <a:rPr lang="en-GB" baseline="0" dirty="0"/>
              <a:t> and system files and it will output a </a:t>
            </a:r>
            <a:r>
              <a:rPr lang="en-GB" baseline="0" dirty="0" err="1"/>
              <a:t>pwdump</a:t>
            </a:r>
            <a:r>
              <a:rPr lang="en-GB" baseline="0" dirty="0"/>
              <a:t> formatted file with the domain password hashes.</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err="1"/>
              <a:t>Esedbexport</a:t>
            </a:r>
            <a:r>
              <a:rPr lang="en-GB" baseline="0" dirty="0"/>
              <a:t> is called as an asynchronous </a:t>
            </a:r>
            <a:r>
              <a:rPr lang="en-GB" baseline="0" dirty="0" err="1"/>
              <a:t>subprocess</a:t>
            </a:r>
            <a:r>
              <a:rPr lang="en-GB" baseline="0" dirty="0"/>
              <a:t> so that you can see the status messages and know that it hasn’t just hung, i</a:t>
            </a:r>
            <a:r>
              <a:rPr lang="en-GB" dirty="0"/>
              <a:t>t</a:t>
            </a:r>
            <a:r>
              <a:rPr lang="en-GB" baseline="0" dirty="0"/>
              <a:t> can take a very long time to export the tables using </a:t>
            </a:r>
            <a:r>
              <a:rPr lang="en-GB" baseline="0" dirty="0" err="1"/>
              <a:t>esedbexport</a:t>
            </a:r>
            <a:r>
              <a:rPr lang="en-GB" baseline="0" dirty="0"/>
              <a:t> depending on the size of the Active Directory.</a:t>
            </a:r>
          </a:p>
          <a:p>
            <a:endParaRPr lang="en-GB" baseline="0" dirty="0"/>
          </a:p>
          <a:p>
            <a:r>
              <a:rPr lang="en-GB" dirty="0"/>
              <a:t>I had to modify</a:t>
            </a:r>
            <a:r>
              <a:rPr lang="en-GB" baseline="0" dirty="0"/>
              <a:t> dshashes.py to work with the latest version of </a:t>
            </a:r>
            <a:r>
              <a:rPr lang="en-GB" baseline="0" dirty="0" err="1"/>
              <a:t>ntdsxtract</a:t>
            </a:r>
            <a:r>
              <a:rPr lang="en-GB" baseline="0" dirty="0"/>
              <a:t> (a requirement function parameter was added), while I was doing I made it an object, so that it was easy to include in the overall script.</a:t>
            </a:r>
          </a:p>
          <a:p>
            <a:endParaRPr lang="en-GB" baseline="0" dirty="0"/>
          </a:p>
        </p:txBody>
      </p:sp>
      <p:sp>
        <p:nvSpPr>
          <p:cNvPr id="4" name="Slide Number Placeholder 3"/>
          <p:cNvSpPr>
            <a:spLocks noGrp="1"/>
          </p:cNvSpPr>
          <p:nvPr>
            <p:ph type="sldNum" sz="quarter" idx="10"/>
          </p:nvPr>
        </p:nvSpPr>
        <p:spPr/>
        <p:txBody>
          <a:bodyPr/>
          <a:lstStyle/>
          <a:p>
            <a:fld id="{FEBEFFCC-205B-4F00-91D7-E56C8272F1E2}" type="slidenum">
              <a:rPr lang="en-GB" smtClean="0"/>
              <a:t>3</a:t>
            </a:fld>
            <a:endParaRPr lang="en-GB"/>
          </a:p>
        </p:txBody>
      </p:sp>
    </p:spTree>
    <p:extLst>
      <p:ext uri="{BB962C8B-B14F-4D97-AF65-F5344CB8AC3E}">
        <p14:creationId xmlns:p14="http://schemas.microsoft.com/office/powerpoint/2010/main" val="4285338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Powershell</a:t>
            </a:r>
            <a:r>
              <a:rPr lang="en-GB" baseline="0" dirty="0"/>
              <a:t> is becoming more and more popular because its such a powerful administrative tool.</a:t>
            </a:r>
          </a:p>
          <a:p>
            <a:r>
              <a:rPr lang="en-GB" baseline="0" dirty="0"/>
              <a:t>However it behaves a bit strangely when you try and copy the </a:t>
            </a:r>
            <a:r>
              <a:rPr lang="en-GB" baseline="0" dirty="0" err="1"/>
              <a:t>ntds.dit</a:t>
            </a:r>
            <a:r>
              <a:rPr lang="en-GB" baseline="0" dirty="0"/>
              <a:t> and SYSTEM files from a shadow copy – as in it fails completely.</a:t>
            </a:r>
          </a:p>
          <a:p>
            <a:endParaRPr lang="en-GB" baseline="0" dirty="0"/>
          </a:p>
          <a:p>
            <a:r>
              <a:rPr lang="en-GB" baseline="0" dirty="0"/>
              <a:t>I’ve found a </a:t>
            </a:r>
            <a:r>
              <a:rPr lang="en-GB" baseline="0" dirty="0" err="1"/>
              <a:t>powershell</a:t>
            </a:r>
            <a:r>
              <a:rPr lang="en-GB" baseline="0" dirty="0"/>
              <a:t> script online which defines a new </a:t>
            </a:r>
            <a:r>
              <a:rPr lang="en-GB" baseline="0" dirty="0" err="1"/>
              <a:t>powershell</a:t>
            </a:r>
            <a:r>
              <a:rPr lang="en-GB" baseline="0" dirty="0"/>
              <a:t> function to extract the </a:t>
            </a:r>
            <a:r>
              <a:rPr lang="en-GB" baseline="0" dirty="0" err="1"/>
              <a:t>ntds.dit</a:t>
            </a:r>
            <a:r>
              <a:rPr lang="en-GB" baseline="0" dirty="0"/>
              <a:t> and system files from a domain controller or the </a:t>
            </a:r>
            <a:r>
              <a:rPr lang="en-GB" baseline="0" dirty="0" err="1"/>
              <a:t>sam</a:t>
            </a:r>
            <a:r>
              <a:rPr lang="en-GB" baseline="0" dirty="0"/>
              <a:t> and system files from non-domain controllers.</a:t>
            </a:r>
          </a:p>
          <a:p>
            <a:endParaRPr lang="en-GB" baseline="0" dirty="0"/>
          </a:p>
          <a:p>
            <a:r>
              <a:rPr lang="en-GB" baseline="0" dirty="0"/>
              <a:t>By default </a:t>
            </a:r>
            <a:r>
              <a:rPr lang="en-GB" baseline="0" dirty="0" err="1"/>
              <a:t>powershell</a:t>
            </a:r>
            <a:r>
              <a:rPr lang="en-GB" baseline="0" dirty="0"/>
              <a:t> doesn’t allow scripts to execute, you can change that policy if you want, but its probably better to just copy the contents of the script into a </a:t>
            </a:r>
            <a:r>
              <a:rPr lang="en-GB" baseline="0" dirty="0" err="1"/>
              <a:t>powershell</a:t>
            </a:r>
            <a:r>
              <a:rPr lang="en-GB" baseline="0" dirty="0"/>
              <a:t> prompt and then call the function. That way the function only lasts for the </a:t>
            </a:r>
            <a:r>
              <a:rPr lang="en-GB" baseline="0" dirty="0" err="1"/>
              <a:t>powershell</a:t>
            </a:r>
            <a:r>
              <a:rPr lang="en-GB" baseline="0" dirty="0"/>
              <a:t> session and you aren’t making changes to security policies.</a:t>
            </a:r>
          </a:p>
          <a:p>
            <a:endParaRPr lang="en-GB" baseline="0" dirty="0"/>
          </a:p>
          <a:p>
            <a:r>
              <a:rPr lang="en-GB" baseline="0" dirty="0"/>
              <a:t>Since its no longer available on the author’s website (it looks like they have updated their blog and not ported the old articles), I’ve put a copy of it in the </a:t>
            </a:r>
            <a:r>
              <a:rPr lang="en-GB" baseline="0" dirty="0" err="1"/>
              <a:t>quickscripts</a:t>
            </a:r>
            <a:r>
              <a:rPr lang="en-GB" baseline="0" dirty="0"/>
              <a:t> repo on area51.</a:t>
            </a:r>
          </a:p>
        </p:txBody>
      </p:sp>
      <p:sp>
        <p:nvSpPr>
          <p:cNvPr id="4" name="Slide Number Placeholder 3"/>
          <p:cNvSpPr>
            <a:spLocks noGrp="1"/>
          </p:cNvSpPr>
          <p:nvPr>
            <p:ph type="sldNum" sz="quarter" idx="10"/>
          </p:nvPr>
        </p:nvSpPr>
        <p:spPr/>
        <p:txBody>
          <a:bodyPr/>
          <a:lstStyle/>
          <a:p>
            <a:fld id="{FEBEFFCC-205B-4F00-91D7-E56C8272F1E2}" type="slidenum">
              <a:rPr lang="en-GB" smtClean="0"/>
              <a:t>5</a:t>
            </a:fld>
            <a:endParaRPr lang="en-GB"/>
          </a:p>
        </p:txBody>
      </p:sp>
    </p:spTree>
    <p:extLst>
      <p:ext uri="{BB962C8B-B14F-4D97-AF65-F5344CB8AC3E}">
        <p14:creationId xmlns:p14="http://schemas.microsoft.com/office/powerpoint/2010/main" val="1377570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Nettynum</a:t>
            </a:r>
            <a:r>
              <a:rPr lang="en-GB" baseline="0" dirty="0"/>
              <a:t> is another project that I started on my placement year. It was initially a way for me to learn python while doing and try and make my life easier in the process.</a:t>
            </a:r>
          </a:p>
          <a:p>
            <a:r>
              <a:rPr lang="en-GB" baseline="0" dirty="0"/>
              <a:t>I completely rewrote it and did all the background research, design documentation, unit testing </a:t>
            </a:r>
            <a:r>
              <a:rPr lang="en-GB" baseline="0" dirty="0" err="1"/>
              <a:t>etc</a:t>
            </a:r>
            <a:r>
              <a:rPr lang="en-GB" baseline="0" dirty="0"/>
              <a:t> for my final year project.</a:t>
            </a:r>
          </a:p>
          <a:p>
            <a:r>
              <a:rPr lang="en-GB" baseline="0" dirty="0"/>
              <a:t>The current version is the continuing development of my university project where I am adding the features that </a:t>
            </a:r>
            <a:r>
              <a:rPr lang="en-GB" baseline="0" dirty="0" err="1"/>
              <a:t>uni</a:t>
            </a:r>
            <a:r>
              <a:rPr lang="en-GB" baseline="0" dirty="0"/>
              <a:t> wouldn’t let me put in because it would make it too big. Primarily this is using LDAP as another method of enumerating information and making it run on Linux based operating systems.</a:t>
            </a:r>
          </a:p>
          <a:p>
            <a:endParaRPr lang="en-GB" baseline="0" dirty="0"/>
          </a:p>
          <a:p>
            <a:r>
              <a:rPr lang="en-GB" baseline="0" dirty="0"/>
              <a:t>The purpose of </a:t>
            </a:r>
            <a:r>
              <a:rPr lang="en-GB" baseline="0" dirty="0" err="1"/>
              <a:t>nettynum</a:t>
            </a:r>
            <a:r>
              <a:rPr lang="en-GB" baseline="0" dirty="0"/>
              <a:t> is to automate the enumeration of information from a Windows domain with the absolute minimum of input from the tester.</a:t>
            </a:r>
          </a:p>
          <a:p>
            <a:endParaRPr lang="en-GB" baseline="0" dirty="0"/>
          </a:p>
          <a:p>
            <a:r>
              <a:rPr lang="en-GB" baseline="0" dirty="0"/>
              <a:t>Ideally you’ll just run the script and receive the output full of useful information. This is the case where null sessions are enabled, </a:t>
            </a:r>
            <a:r>
              <a:rPr lang="en-GB" baseline="0" dirty="0" err="1"/>
              <a:t>nettynum</a:t>
            </a:r>
            <a:r>
              <a:rPr lang="en-GB" baseline="0" dirty="0"/>
              <a:t> will use a variety of methods including using the Windows API and sockets to find the domain names on the network, then for each domain it will use a variety of methods including DNS lookups, the Windows API to find the domain controllers. It will then use the Windows API to create a null session to the domain controller and query for information such as the accounts policy, groups, group members, users, user account information (including whether it is locked out, how many bad password attempts has been made, the account comment).</a:t>
            </a:r>
          </a:p>
          <a:p>
            <a:r>
              <a:rPr lang="en-GB" baseline="0" dirty="0"/>
              <a:t>If you are using null credentials it will iterate through the list of domain controllers it has discovered until it finds one with null sessions enabled or it runs out of domain controllers to try (I had this on a test last month -  out of the 3 domain controllers only 1 had null sessions.)</a:t>
            </a:r>
          </a:p>
          <a:p>
            <a:endParaRPr lang="en-GB" baseline="0" dirty="0"/>
          </a:p>
          <a:p>
            <a:r>
              <a:rPr lang="en-GB" baseline="0" dirty="0"/>
              <a:t>Unfortunately (for us) null sessions are starting to become a bit rarer so we need to specify credentials to get information. If you specify a username and password then by default </a:t>
            </a:r>
            <a:r>
              <a:rPr lang="en-GB" baseline="0" dirty="0" err="1"/>
              <a:t>nettynum</a:t>
            </a:r>
            <a:r>
              <a:rPr lang="en-GB" baseline="0" dirty="0"/>
              <a:t> will attempt to use LDAP searches to gather the information once the domain controller has been identified. More information is available from LDAP which is why it used in preference over the Windows API – it is also easily cross platform which makes my life easier.</a:t>
            </a:r>
          </a:p>
          <a:p>
            <a:endParaRPr lang="en-GB" baseline="0" dirty="0"/>
          </a:p>
          <a:p>
            <a:r>
              <a:rPr lang="en-GB" baseline="0" dirty="0"/>
              <a:t>It supports both NetBIOS and DNS style domain names and chooses appropriate enumeration methods based on what it finds or what you provide.</a:t>
            </a:r>
          </a:p>
          <a:p>
            <a:r>
              <a:rPr lang="en-GB" baseline="0" dirty="0"/>
              <a:t>Authentication using the Windows API (essentially the net use command) will first check if a session already exists, if it does it will use that and leave it in place after it has finished. Otherwise it will handle all the authentication for you. I’ve also built in so that it does not keep creating and destroying the session per enumeration, but authenticates when required and does not </a:t>
            </a:r>
            <a:r>
              <a:rPr lang="en-GB" baseline="0" dirty="0" err="1"/>
              <a:t>deauthenticate</a:t>
            </a:r>
            <a:r>
              <a:rPr lang="en-GB" baseline="0" dirty="0"/>
              <a:t> until it is sure the authentication will not be used again.</a:t>
            </a:r>
          </a:p>
          <a:p>
            <a:endParaRPr lang="en-GB" baseline="0" dirty="0"/>
          </a:p>
          <a:p>
            <a:r>
              <a:rPr lang="en-GB" baseline="0" dirty="0"/>
              <a:t>By default </a:t>
            </a:r>
            <a:r>
              <a:rPr lang="en-GB" baseline="0" dirty="0" err="1"/>
              <a:t>nettynum</a:t>
            </a:r>
            <a:r>
              <a:rPr lang="en-GB" baseline="0" dirty="0"/>
              <a:t> will find domain names, domain controllers, a full group list with comments, the accounts policy (lockout and the like), the members of groups match a supplied regular expression or a list of groups, (by default the regular expression picks up any group with admin in the name), and the user account information for each of those members.</a:t>
            </a:r>
          </a:p>
          <a:p>
            <a:endParaRPr lang="en-GB" baseline="0" dirty="0"/>
          </a:p>
          <a:p>
            <a:r>
              <a:rPr lang="en-GB" baseline="0" dirty="0"/>
              <a:t>The code is object orientated with polymorphism and abstracted such that I hope it can be reused easily when required.</a:t>
            </a:r>
          </a:p>
          <a:p>
            <a:endParaRPr lang="en-GB" baseline="0" dirty="0"/>
          </a:p>
          <a:p>
            <a:r>
              <a:rPr lang="en-GB" baseline="0" dirty="0"/>
              <a:t>I’m also working on local enumeration, but to be honest this has taken a bit of a back seat at the minute, so I’m not entirely sure how well that works. I plan to add multithreading so that lots of hosts are enumerated at once. And it will enumerate the same kind of information as the domain enumeration (groups, users, policies) along with active sessions (which I think may be useful to find domain administrator sessions…) and share information (similar to </a:t>
            </a:r>
            <a:r>
              <a:rPr lang="en-GB" baseline="0" dirty="0" err="1"/>
              <a:t>sharecheck</a:t>
            </a:r>
            <a:r>
              <a:rPr lang="en-GB" baseline="0" dirty="0"/>
              <a:t>).</a:t>
            </a:r>
          </a:p>
          <a:p>
            <a:endParaRPr lang="en-GB" baseline="0" dirty="0"/>
          </a:p>
          <a:p>
            <a:r>
              <a:rPr lang="en-GB" baseline="0" dirty="0"/>
              <a:t>When using the automated enumeration you can specify one or more pieces of targeting information in order to cut out some of the enumeration, for example if you already know the domain name and domain controller you can specify this and then let it do the rest.</a:t>
            </a:r>
          </a:p>
          <a:p>
            <a:endParaRPr lang="en-GB" baseline="0" dirty="0"/>
          </a:p>
          <a:p>
            <a:r>
              <a:rPr lang="en-GB" baseline="0" dirty="0"/>
              <a:t>For when the automated mode isn’t enough you can also use </a:t>
            </a:r>
            <a:r>
              <a:rPr lang="en-GB" baseline="0" dirty="0" err="1"/>
              <a:t>nettynum</a:t>
            </a:r>
            <a:r>
              <a:rPr lang="en-GB" baseline="0" dirty="0"/>
              <a:t> to retrieve specific information based on your input. For example say you want to know who is in the Unrestricted Web Access group, you can supply the group name, domain name and controller and specifically direct </a:t>
            </a:r>
            <a:r>
              <a:rPr lang="en-GB" baseline="0" dirty="0" err="1"/>
              <a:t>nettynum</a:t>
            </a:r>
            <a:r>
              <a:rPr lang="en-GB" baseline="0" dirty="0"/>
              <a:t> to get the members of that group.</a:t>
            </a:r>
          </a:p>
          <a:p>
            <a:endParaRPr lang="en-GB" baseline="0" dirty="0"/>
          </a:p>
          <a:p>
            <a:r>
              <a:rPr lang="en-GB" baseline="0" dirty="0" err="1"/>
              <a:t>Nettynum</a:t>
            </a:r>
            <a:r>
              <a:rPr lang="en-GB" baseline="0" dirty="0"/>
              <a:t> outputs an XML document as a report which can be opened in a web browser and viewed as a HTML webpage because I’ve used an XML </a:t>
            </a:r>
            <a:r>
              <a:rPr lang="en-GB" baseline="0" dirty="0" err="1"/>
              <a:t>stylesheet</a:t>
            </a:r>
            <a:r>
              <a:rPr lang="en-GB"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If you don’t like the way the output is displayed in the browser you can replace the style sheet without making any changes to </a:t>
            </a:r>
            <a:r>
              <a:rPr lang="en-GB" baseline="0" dirty="0" err="1"/>
              <a:t>nettynum</a:t>
            </a:r>
            <a:r>
              <a:rPr lang="en-GB" baseline="0" dirty="0"/>
              <a:t> itself. </a:t>
            </a:r>
          </a:p>
          <a:p>
            <a:r>
              <a:rPr lang="en-GB" baseline="0" dirty="0"/>
              <a:t>I think this format is easy to read for a person in a web browser, but the XML makes it easy for other scripts to parse the output and use it.</a:t>
            </a:r>
          </a:p>
        </p:txBody>
      </p:sp>
      <p:sp>
        <p:nvSpPr>
          <p:cNvPr id="4" name="Slide Number Placeholder 3"/>
          <p:cNvSpPr>
            <a:spLocks noGrp="1"/>
          </p:cNvSpPr>
          <p:nvPr>
            <p:ph type="sldNum" sz="quarter" idx="10"/>
          </p:nvPr>
        </p:nvSpPr>
        <p:spPr/>
        <p:txBody>
          <a:bodyPr/>
          <a:lstStyle/>
          <a:p>
            <a:fld id="{FEBEFFCC-205B-4F00-91D7-E56C8272F1E2}" type="slidenum">
              <a:rPr lang="en-GB" smtClean="0"/>
              <a:t>11</a:t>
            </a:fld>
            <a:endParaRPr lang="en-GB"/>
          </a:p>
        </p:txBody>
      </p:sp>
    </p:spTree>
    <p:extLst>
      <p:ext uri="{BB962C8B-B14F-4D97-AF65-F5344CB8AC3E}">
        <p14:creationId xmlns:p14="http://schemas.microsoft.com/office/powerpoint/2010/main" val="1141963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They are all in</a:t>
            </a:r>
            <a:r>
              <a:rPr lang="en-GB" baseline="0" dirty="0"/>
              <a:t> git repo’s.</a:t>
            </a:r>
          </a:p>
          <a:p>
            <a:r>
              <a:rPr lang="en-GB" baseline="0" dirty="0" err="1"/>
              <a:t>WigleMap</a:t>
            </a:r>
            <a:r>
              <a:rPr lang="en-GB" baseline="0" dirty="0"/>
              <a:t> is on area51.</a:t>
            </a:r>
          </a:p>
          <a:p>
            <a:r>
              <a:rPr lang="en-GB" baseline="0" dirty="0" err="1"/>
              <a:t>Esedbxtract</a:t>
            </a:r>
            <a:r>
              <a:rPr lang="en-GB" baseline="0" dirty="0"/>
              <a:t> and </a:t>
            </a:r>
            <a:r>
              <a:rPr lang="en-GB" baseline="0" dirty="0" err="1"/>
              <a:t>nettynum</a:t>
            </a:r>
            <a:r>
              <a:rPr lang="en-GB" baseline="0" dirty="0"/>
              <a:t> are on my </a:t>
            </a:r>
            <a:r>
              <a:rPr lang="en-GB" baseline="0" dirty="0" err="1"/>
              <a:t>bitbucket</a:t>
            </a:r>
            <a:r>
              <a:rPr lang="en-GB" baseline="0" dirty="0"/>
              <a:t>.</a:t>
            </a:r>
          </a:p>
          <a:p>
            <a:endParaRPr lang="en-GB" baseline="0" dirty="0"/>
          </a:p>
          <a:p>
            <a:r>
              <a:rPr lang="en-GB" baseline="0" dirty="0"/>
              <a:t>If you don’t like the awesome convenience of git clone, you can also download them as zip files from there.</a:t>
            </a:r>
            <a:endParaRPr lang="en-GB" dirty="0"/>
          </a:p>
        </p:txBody>
      </p:sp>
      <p:sp>
        <p:nvSpPr>
          <p:cNvPr id="4" name="Slide Number Placeholder 3"/>
          <p:cNvSpPr>
            <a:spLocks noGrp="1"/>
          </p:cNvSpPr>
          <p:nvPr>
            <p:ph type="sldNum" sz="quarter" idx="10"/>
          </p:nvPr>
        </p:nvSpPr>
        <p:spPr/>
        <p:txBody>
          <a:bodyPr/>
          <a:lstStyle/>
          <a:p>
            <a:fld id="{FEBEFFCC-205B-4F00-91D7-E56C8272F1E2}" type="slidenum">
              <a:rPr lang="en-GB" smtClean="0"/>
              <a:t>19</a:t>
            </a:fld>
            <a:endParaRPr lang="en-GB"/>
          </a:p>
        </p:txBody>
      </p:sp>
    </p:spTree>
    <p:extLst>
      <p:ext uri="{BB962C8B-B14F-4D97-AF65-F5344CB8AC3E}">
        <p14:creationId xmlns:p14="http://schemas.microsoft.com/office/powerpoint/2010/main" val="26182336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3/20/2020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3/20/2020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3.bin"/><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rapid7.com/db/modules/post/windows/gather/credentials/gpp" TargetMode="External"/><Relationship Id="rId2" Type="http://schemas.openxmlformats.org/officeDocument/2006/relationships/hyperlink" Target="http://obscuresecurity.blogspot.co.uk/2012/05/gpp-password-retrieval-with-powershell.html" TargetMode="External"/><Relationship Id="rId1" Type="http://schemas.openxmlformats.org/officeDocument/2006/relationships/slideLayout" Target="../slideLayouts/slideLayout2.xml"/><Relationship Id="rId5" Type="http://schemas.openxmlformats.org/officeDocument/2006/relationships/hyperlink" Target="http://carnal0wnage.attackresearch.com/2012/10/group-policy-preferences-and-getting.html" TargetMode="External"/><Relationship Id="rId4" Type="http://schemas.openxmlformats.org/officeDocument/2006/relationships/hyperlink" Target="http://esec-pentest.sogeti.com/public/files/gpprefdecrypt.py"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My Continuing Mission to Replace Myself with a Small Script</a:t>
            </a:r>
          </a:p>
        </p:txBody>
      </p:sp>
      <p:sp>
        <p:nvSpPr>
          <p:cNvPr id="3" name="Subtitle 2"/>
          <p:cNvSpPr>
            <a:spLocks noGrp="1"/>
          </p:cNvSpPr>
          <p:nvPr>
            <p:ph type="subTitle" idx="1"/>
          </p:nvPr>
        </p:nvSpPr>
        <p:spPr/>
        <p:txBody>
          <a:bodyPr/>
          <a:lstStyle/>
          <a:p>
            <a:r>
              <a:rPr lang="en-GB"/>
              <a:t>Python Continuingmission.py</a:t>
            </a:r>
            <a:endParaRPr lang="en-GB" dirty="0"/>
          </a:p>
        </p:txBody>
      </p:sp>
    </p:spTree>
    <p:extLst>
      <p:ext uri="{BB962C8B-B14F-4D97-AF65-F5344CB8AC3E}">
        <p14:creationId xmlns:p14="http://schemas.microsoft.com/office/powerpoint/2010/main" val="854667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4488" y="1727201"/>
            <a:ext cx="12206488" cy="3399564"/>
          </a:xfrm>
          <a:prstGeom prst="rect">
            <a:avLst/>
          </a:prstGeom>
        </p:spPr>
      </p:pic>
    </p:spTree>
    <p:extLst>
      <p:ext uri="{BB962C8B-B14F-4D97-AF65-F5344CB8AC3E}">
        <p14:creationId xmlns:p14="http://schemas.microsoft.com/office/powerpoint/2010/main" val="495887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Nettynum</a:t>
            </a:r>
            <a:r>
              <a:rPr lang="en-GB" dirty="0"/>
              <a:t> Version 3</a:t>
            </a:r>
          </a:p>
        </p:txBody>
      </p:sp>
      <p:sp>
        <p:nvSpPr>
          <p:cNvPr id="3" name="Content Placeholder 2"/>
          <p:cNvSpPr>
            <a:spLocks noGrp="1"/>
          </p:cNvSpPr>
          <p:nvPr>
            <p:ph idx="1"/>
          </p:nvPr>
        </p:nvSpPr>
        <p:spPr>
          <a:xfrm>
            <a:off x="1141412" y="2249486"/>
            <a:ext cx="9905999" cy="4379913"/>
          </a:xfrm>
        </p:spPr>
        <p:txBody>
          <a:bodyPr>
            <a:normAutofit lnSpcReduction="10000"/>
          </a:bodyPr>
          <a:lstStyle/>
          <a:p>
            <a:r>
              <a:rPr lang="en-GB" dirty="0"/>
              <a:t>History – v1 (Placement Year), v2 (complete rewrite for final year project, unit testing, design documents, </a:t>
            </a:r>
            <a:r>
              <a:rPr lang="en-GB" dirty="0" err="1"/>
              <a:t>etc</a:t>
            </a:r>
            <a:r>
              <a:rPr lang="en-GB" dirty="0"/>
              <a:t>), v3 (LDAP)</a:t>
            </a:r>
          </a:p>
          <a:p>
            <a:r>
              <a:rPr lang="en-GB" dirty="0"/>
              <a:t>Windows Domain Enumeration with minimum in put from tester – finds domain and domain controllers, extracts information, writes output file.</a:t>
            </a:r>
          </a:p>
          <a:p>
            <a:r>
              <a:rPr lang="en-GB" dirty="0"/>
              <a:t>Uses Windows API calls and Null session by default (will wrap around </a:t>
            </a:r>
            <a:r>
              <a:rPr lang="en-GB" dirty="0" err="1"/>
              <a:t>rpcclient</a:t>
            </a:r>
            <a:r>
              <a:rPr lang="en-GB" dirty="0"/>
              <a:t> or net commands on </a:t>
            </a:r>
            <a:r>
              <a:rPr lang="en-GB" dirty="0" err="1"/>
              <a:t>linux</a:t>
            </a:r>
            <a:r>
              <a:rPr lang="en-GB" dirty="0"/>
              <a:t>… eventually…). Iterates through discovered domain controllers until it finds one will null sessions.</a:t>
            </a:r>
          </a:p>
          <a:p>
            <a:r>
              <a:rPr lang="en-GB" dirty="0"/>
              <a:t>With credentials it will default to LDAP enumeration</a:t>
            </a:r>
          </a:p>
          <a:p>
            <a:r>
              <a:rPr lang="en-GB" dirty="0"/>
              <a:t>Handles Sessions</a:t>
            </a:r>
          </a:p>
          <a:p>
            <a:endParaRPr lang="en-GB" dirty="0"/>
          </a:p>
          <a:p>
            <a:endParaRPr lang="en-GB" dirty="0"/>
          </a:p>
          <a:p>
            <a:endParaRPr lang="en-GB" dirty="0"/>
          </a:p>
        </p:txBody>
      </p:sp>
    </p:spTree>
    <p:extLst>
      <p:ext uri="{BB962C8B-B14F-4D97-AF65-F5344CB8AC3E}">
        <p14:creationId xmlns:p14="http://schemas.microsoft.com/office/powerpoint/2010/main" val="522050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Nettynum</a:t>
            </a:r>
            <a:endParaRPr lang="en-GB" dirty="0"/>
          </a:p>
        </p:txBody>
      </p:sp>
      <p:sp>
        <p:nvSpPr>
          <p:cNvPr id="3" name="Content Placeholder 2"/>
          <p:cNvSpPr>
            <a:spLocks noGrp="1"/>
          </p:cNvSpPr>
          <p:nvPr>
            <p:ph idx="1"/>
          </p:nvPr>
        </p:nvSpPr>
        <p:spPr>
          <a:xfrm>
            <a:off x="1141412" y="2249486"/>
            <a:ext cx="9905999" cy="4379913"/>
          </a:xfrm>
        </p:spPr>
        <p:txBody>
          <a:bodyPr>
            <a:normAutofit/>
          </a:bodyPr>
          <a:lstStyle/>
          <a:p>
            <a:r>
              <a:rPr lang="en-GB" dirty="0"/>
              <a:t>By default it will find:</a:t>
            </a:r>
          </a:p>
          <a:p>
            <a:pPr lvl="1"/>
            <a:r>
              <a:rPr lang="en-GB" sz="2400" dirty="0"/>
              <a:t>domain names</a:t>
            </a:r>
          </a:p>
          <a:p>
            <a:pPr lvl="1"/>
            <a:r>
              <a:rPr lang="en-GB" sz="2400" dirty="0"/>
              <a:t>domain controllers</a:t>
            </a:r>
          </a:p>
          <a:p>
            <a:pPr lvl="1"/>
            <a:r>
              <a:rPr lang="en-GB" sz="2400" dirty="0"/>
              <a:t>full group list with comments</a:t>
            </a:r>
          </a:p>
          <a:p>
            <a:pPr lvl="1"/>
            <a:r>
              <a:rPr lang="en-GB" sz="2400" dirty="0"/>
              <a:t>accounts policy</a:t>
            </a:r>
          </a:p>
          <a:p>
            <a:pPr lvl="1"/>
            <a:r>
              <a:rPr lang="en-GB" sz="2400" dirty="0"/>
              <a:t>the members of groups that match regular expression or a list of groups</a:t>
            </a:r>
          </a:p>
          <a:p>
            <a:pPr lvl="1"/>
            <a:r>
              <a:rPr lang="en-GB" sz="2400" dirty="0"/>
              <a:t>the user account information for each of those members.</a:t>
            </a:r>
          </a:p>
          <a:p>
            <a:endParaRPr lang="en-GB" dirty="0"/>
          </a:p>
        </p:txBody>
      </p:sp>
    </p:spTree>
    <p:extLst>
      <p:ext uri="{BB962C8B-B14F-4D97-AF65-F5344CB8AC3E}">
        <p14:creationId xmlns:p14="http://schemas.microsoft.com/office/powerpoint/2010/main" val="125661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2"/>
          <p:cNvSpPr>
            <a:spLocks noChangeArrowheads="1"/>
          </p:cNvSpPr>
          <p:nvPr/>
        </p:nvSpPr>
        <p:spPr bwMode="auto">
          <a:xfrm>
            <a:off x="1213329" y="-161807"/>
            <a:ext cx="217899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endParaRPr lang="en-GB"/>
          </a:p>
        </p:txBody>
      </p:sp>
      <p:graphicFrame>
        <p:nvGraphicFramePr>
          <p:cNvPr id="5" name="Object 4"/>
          <p:cNvGraphicFramePr>
            <a:graphicFrameLocks noChangeAspect="1"/>
          </p:cNvGraphicFramePr>
          <p:nvPr>
            <p:extLst>
              <p:ext uri="{D42A27DB-BD31-4B8C-83A1-F6EECF244321}">
                <p14:modId xmlns:p14="http://schemas.microsoft.com/office/powerpoint/2010/main" val="753858227"/>
              </p:ext>
            </p:extLst>
          </p:nvPr>
        </p:nvGraphicFramePr>
        <p:xfrm>
          <a:off x="1213329" y="0"/>
          <a:ext cx="9767455" cy="6858000"/>
        </p:xfrm>
        <a:graphic>
          <a:graphicData uri="http://schemas.openxmlformats.org/presentationml/2006/ole">
            <mc:AlternateContent xmlns:mc="http://schemas.openxmlformats.org/markup-compatibility/2006">
              <mc:Choice xmlns:v="urn:schemas-microsoft-com:vml" Requires="v">
                <p:oleObj spid="_x0000_s1034" r:id="rId3" imgW="5957709" imgH="3880485" progId="Visio.Drawing.11">
                  <p:embed/>
                </p:oleObj>
              </mc:Choice>
              <mc:Fallback>
                <p:oleObj r:id="rId3" imgW="5957709" imgH="3880485"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r="7126"/>
                      <a:stretch>
                        <a:fillRect/>
                      </a:stretch>
                    </p:blipFill>
                    <p:spPr bwMode="auto">
                      <a:xfrm>
                        <a:off x="1213329" y="0"/>
                        <a:ext cx="9767455" cy="6858000"/>
                      </a:xfrm>
                      <a:prstGeom prst="rect">
                        <a:avLst/>
                      </a:prstGeom>
                      <a:noFill/>
                    </p:spPr>
                  </p:pic>
                </p:oleObj>
              </mc:Fallback>
            </mc:AlternateContent>
          </a:graphicData>
        </a:graphic>
      </p:graphicFrame>
    </p:spTree>
    <p:extLst>
      <p:ext uri="{BB962C8B-B14F-4D97-AF65-F5344CB8AC3E}">
        <p14:creationId xmlns:p14="http://schemas.microsoft.com/office/powerpoint/2010/main" val="945575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Object 4"/>
          <p:cNvGraphicFramePr>
            <a:graphicFrameLocks noChangeAspect="1"/>
          </p:cNvGraphicFramePr>
          <p:nvPr>
            <p:extLst>
              <p:ext uri="{D42A27DB-BD31-4B8C-83A1-F6EECF244321}">
                <p14:modId xmlns:p14="http://schemas.microsoft.com/office/powerpoint/2010/main" val="2580733094"/>
              </p:ext>
            </p:extLst>
          </p:nvPr>
        </p:nvGraphicFramePr>
        <p:xfrm>
          <a:off x="1456267" y="-1"/>
          <a:ext cx="4707467" cy="6816021"/>
        </p:xfrm>
        <a:graphic>
          <a:graphicData uri="http://schemas.openxmlformats.org/presentationml/2006/ole">
            <mc:AlternateContent xmlns:mc="http://schemas.openxmlformats.org/markup-compatibility/2006">
              <mc:Choice xmlns:v="urn:schemas-microsoft-com:vml" Requires="v">
                <p:oleObj spid="_x0000_s2067" r:id="rId3" imgW="9116822" imgH="12535351" progId="Visio.Drawing.11">
                  <p:embed/>
                </p:oleObj>
              </mc:Choice>
              <mc:Fallback>
                <p:oleObj r:id="rId3" imgW="9116822" imgH="12535351"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r="4965"/>
                      <a:stretch>
                        <a:fillRect/>
                      </a:stretch>
                    </p:blipFill>
                    <p:spPr bwMode="auto">
                      <a:xfrm>
                        <a:off x="1456267" y="-1"/>
                        <a:ext cx="4707467" cy="6816021"/>
                      </a:xfrm>
                      <a:prstGeom prst="rect">
                        <a:avLst/>
                      </a:prstGeom>
                      <a:noFill/>
                    </p:spPr>
                  </p:pic>
                </p:oleObj>
              </mc:Fallback>
            </mc:AlternateContent>
          </a:graphicData>
        </a:graphic>
      </p:graphicFrame>
      <p:sp>
        <p:nvSpPr>
          <p:cNvPr id="6" name="Rectangle 4"/>
          <p:cNvSpPr>
            <a:spLocks noChangeArrowheads="1"/>
          </p:cNvSpPr>
          <p:nvPr/>
        </p:nvSpPr>
        <p:spPr bwMode="auto">
          <a:xfrm>
            <a:off x="5181606"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7" name="Object 6"/>
          <p:cNvGraphicFramePr>
            <a:graphicFrameLocks noChangeAspect="1"/>
          </p:cNvGraphicFramePr>
          <p:nvPr>
            <p:extLst>
              <p:ext uri="{D42A27DB-BD31-4B8C-83A1-F6EECF244321}">
                <p14:modId xmlns:p14="http://schemas.microsoft.com/office/powerpoint/2010/main" val="2882992058"/>
              </p:ext>
            </p:extLst>
          </p:nvPr>
        </p:nvGraphicFramePr>
        <p:xfrm>
          <a:off x="5181606" y="0"/>
          <a:ext cx="5448300" cy="6838950"/>
        </p:xfrm>
        <a:graphic>
          <a:graphicData uri="http://schemas.openxmlformats.org/presentationml/2006/ole">
            <mc:AlternateContent xmlns:mc="http://schemas.openxmlformats.org/markup-compatibility/2006">
              <mc:Choice xmlns:v="urn:schemas-microsoft-com:vml" Requires="v">
                <p:oleObj spid="_x0000_s2068" r:id="rId5" imgW="10385919" imgH="12564273" progId="Visio.Drawing.11">
                  <p:embed/>
                </p:oleObj>
              </mc:Choice>
              <mc:Fallback>
                <p:oleObj r:id="rId5" imgW="10385919" imgH="12564273" progId="Visio.Drawing.11">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r="3719"/>
                      <a:stretch>
                        <a:fillRect/>
                      </a:stretch>
                    </p:blipFill>
                    <p:spPr bwMode="auto">
                      <a:xfrm>
                        <a:off x="5181606" y="0"/>
                        <a:ext cx="5448300" cy="683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3508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2"/>
          <p:cNvSpPr>
            <a:spLocks noChangeArrowheads="1"/>
          </p:cNvSpPr>
          <p:nvPr/>
        </p:nvSpPr>
        <p:spPr bwMode="auto">
          <a:xfrm>
            <a:off x="-1" y="338659"/>
            <a:ext cx="147228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aphicFrame>
        <p:nvGraphicFramePr>
          <p:cNvPr id="5" name="Object 4"/>
          <p:cNvGraphicFramePr>
            <a:graphicFrameLocks noChangeAspect="1"/>
          </p:cNvGraphicFramePr>
          <p:nvPr>
            <p:extLst>
              <p:ext uri="{D42A27DB-BD31-4B8C-83A1-F6EECF244321}">
                <p14:modId xmlns:p14="http://schemas.microsoft.com/office/powerpoint/2010/main" val="617835783"/>
              </p:ext>
            </p:extLst>
          </p:nvPr>
        </p:nvGraphicFramePr>
        <p:xfrm>
          <a:off x="0" y="338660"/>
          <a:ext cx="12184666" cy="6197600"/>
        </p:xfrm>
        <a:graphic>
          <a:graphicData uri="http://schemas.openxmlformats.org/presentationml/2006/ole">
            <mc:AlternateContent xmlns:mc="http://schemas.openxmlformats.org/markup-compatibility/2006">
              <mc:Choice xmlns:v="urn:schemas-microsoft-com:vml" Requires="v">
                <p:oleObj spid="_x0000_s3082" r:id="rId3" imgW="17634852" imgH="8987880" progId="Visio.Drawing.11">
                  <p:embed/>
                </p:oleObj>
              </mc:Choice>
              <mc:Fallback>
                <p:oleObj r:id="rId3" imgW="17634852" imgH="898788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8660"/>
                        <a:ext cx="12184666" cy="6197600"/>
                      </a:xfrm>
                      <a:prstGeom prst="rect">
                        <a:avLst/>
                      </a:prstGeom>
                      <a:noFill/>
                    </p:spPr>
                  </p:pic>
                </p:oleObj>
              </mc:Fallback>
            </mc:AlternateContent>
          </a:graphicData>
        </a:graphic>
      </p:graphicFrame>
    </p:spTree>
    <p:extLst>
      <p:ext uri="{BB962C8B-B14F-4D97-AF65-F5344CB8AC3E}">
        <p14:creationId xmlns:p14="http://schemas.microsoft.com/office/powerpoint/2010/main" val="2512375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2"/>
          <p:cNvSpPr>
            <a:spLocks noChangeArrowheads="1"/>
          </p:cNvSpPr>
          <p:nvPr/>
        </p:nvSpPr>
        <p:spPr bwMode="auto">
          <a:xfrm>
            <a:off x="330200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Object 4"/>
          <p:cNvGraphicFramePr>
            <a:graphicFrameLocks noChangeAspect="1"/>
          </p:cNvGraphicFramePr>
          <p:nvPr>
            <p:extLst>
              <p:ext uri="{D42A27DB-BD31-4B8C-83A1-F6EECF244321}">
                <p14:modId xmlns:p14="http://schemas.microsoft.com/office/powerpoint/2010/main" val="3792049630"/>
              </p:ext>
            </p:extLst>
          </p:nvPr>
        </p:nvGraphicFramePr>
        <p:xfrm>
          <a:off x="3302000" y="0"/>
          <a:ext cx="4610100" cy="6638925"/>
        </p:xfrm>
        <a:graphic>
          <a:graphicData uri="http://schemas.openxmlformats.org/presentationml/2006/ole">
            <mc:AlternateContent xmlns:mc="http://schemas.openxmlformats.org/markup-compatibility/2006">
              <mc:Choice xmlns:v="urn:schemas-microsoft-com:vml" Requires="v">
                <p:oleObj spid="_x0000_s4106" r:id="rId3" imgW="4598214" imgH="6638938" progId="Visio.Drawing.11">
                  <p:embed/>
                </p:oleObj>
              </mc:Choice>
              <mc:Fallback>
                <p:oleObj r:id="rId3" imgW="4598214" imgH="6638938"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000" y="0"/>
                        <a:ext cx="4610100" cy="663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18118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537082" y="3390313"/>
            <a:ext cx="5462660" cy="1575582"/>
          </a:xfrm>
        </p:spPr>
        <p:txBody>
          <a:bodyPr>
            <a:normAutofit/>
          </a:bodyPr>
          <a:lstStyle/>
          <a:p>
            <a:pPr marL="0" indent="0">
              <a:buNone/>
            </a:pPr>
            <a:r>
              <a:rPr lang="en-GB" sz="7200" b="1" dirty="0">
                <a:solidFill>
                  <a:srgbClr val="FF0000"/>
                </a:solidFill>
              </a:rPr>
              <a:t>DON’T PANIC</a:t>
            </a:r>
          </a:p>
        </p:txBody>
      </p:sp>
      <p:pic>
        <p:nvPicPr>
          <p:cNvPr id="4" name="Picture 3"/>
          <p:cNvPicPr>
            <a:picLocks noChangeAspect="1"/>
          </p:cNvPicPr>
          <p:nvPr/>
        </p:nvPicPr>
        <p:blipFill>
          <a:blip r:embed="rId2"/>
          <a:stretch>
            <a:fillRect/>
          </a:stretch>
        </p:blipFill>
        <p:spPr>
          <a:xfrm>
            <a:off x="-18138" y="0"/>
            <a:ext cx="6416842" cy="6858000"/>
          </a:xfrm>
          <a:prstGeom prst="rect">
            <a:avLst/>
          </a:prstGeom>
        </p:spPr>
      </p:pic>
      <p:pic>
        <p:nvPicPr>
          <p:cNvPr id="5" name="Picture 4"/>
          <p:cNvPicPr>
            <a:picLocks noChangeAspect="1"/>
          </p:cNvPicPr>
          <p:nvPr/>
        </p:nvPicPr>
        <p:blipFill>
          <a:blip r:embed="rId3"/>
          <a:stretch>
            <a:fillRect/>
          </a:stretch>
        </p:blipFill>
        <p:spPr>
          <a:xfrm>
            <a:off x="6537082" y="-20831"/>
            <a:ext cx="6076950" cy="3305175"/>
          </a:xfrm>
          <a:prstGeom prst="rect">
            <a:avLst/>
          </a:prstGeom>
        </p:spPr>
      </p:pic>
      <p:sp>
        <p:nvSpPr>
          <p:cNvPr id="6" name="Oval 5"/>
          <p:cNvSpPr/>
          <p:nvPr/>
        </p:nvSpPr>
        <p:spPr>
          <a:xfrm>
            <a:off x="6091311" y="1477109"/>
            <a:ext cx="6115649" cy="14489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150722" y="2994070"/>
            <a:ext cx="5409692" cy="46423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8393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5" name="Picture 4"/>
          <p:cNvPicPr>
            <a:picLocks noChangeAspect="1"/>
          </p:cNvPicPr>
          <p:nvPr/>
        </p:nvPicPr>
        <p:blipFill>
          <a:blip r:embed="rId3"/>
          <a:stretch>
            <a:fillRect/>
          </a:stretch>
        </p:blipFill>
        <p:spPr>
          <a:xfrm>
            <a:off x="4480231" y="768586"/>
            <a:ext cx="12754708" cy="7174523"/>
          </a:xfrm>
          <a:prstGeom prst="rect">
            <a:avLst/>
          </a:prstGeom>
        </p:spPr>
      </p:pic>
    </p:spTree>
    <p:extLst>
      <p:ext uri="{BB962C8B-B14F-4D97-AF65-F5344CB8AC3E}">
        <p14:creationId xmlns:p14="http://schemas.microsoft.com/office/powerpoint/2010/main" val="1246451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7812" y="5379430"/>
            <a:ext cx="6292321" cy="1478570"/>
          </a:xfrm>
        </p:spPr>
        <p:txBody>
          <a:bodyPr>
            <a:normAutofit/>
          </a:bodyPr>
          <a:lstStyle/>
          <a:p>
            <a:r>
              <a:rPr lang="en-GB" sz="4400" dirty="0"/>
              <a:t>Questions?</a:t>
            </a:r>
          </a:p>
        </p:txBody>
      </p:sp>
      <p:sp>
        <p:nvSpPr>
          <p:cNvPr id="3" name="Content Placeholder 2"/>
          <p:cNvSpPr>
            <a:spLocks noGrp="1"/>
          </p:cNvSpPr>
          <p:nvPr>
            <p:ph idx="1"/>
          </p:nvPr>
        </p:nvSpPr>
        <p:spPr/>
        <p:txBody>
          <a:bodyPr/>
          <a:lstStyle/>
          <a:p>
            <a:r>
              <a:rPr lang="en-GB" dirty="0" err="1"/>
              <a:t>esedbxtract</a:t>
            </a:r>
            <a:r>
              <a:rPr lang="en-GB" dirty="0"/>
              <a:t> - https://bitbucket.org/grimhacker/esedbxtract</a:t>
            </a:r>
          </a:p>
          <a:p>
            <a:r>
              <a:rPr lang="en-GB" dirty="0" err="1"/>
              <a:t>GPPPFinder</a:t>
            </a:r>
            <a:r>
              <a:rPr lang="en-GB" dirty="0"/>
              <a:t> - https://bitbucket.org/grimhacker/gpppfinder</a:t>
            </a:r>
          </a:p>
          <a:p>
            <a:r>
              <a:rPr lang="en-GB" dirty="0" err="1"/>
              <a:t>Nettynum</a:t>
            </a:r>
            <a:r>
              <a:rPr lang="en-GB" dirty="0"/>
              <a:t> - https://bitbucket.org/grimhacker/nettynum</a:t>
            </a:r>
          </a:p>
        </p:txBody>
      </p:sp>
      <p:sp>
        <p:nvSpPr>
          <p:cNvPr id="4" name="Title 1"/>
          <p:cNvSpPr txBox="1">
            <a:spLocks/>
          </p:cNvSpPr>
          <p:nvPr/>
        </p:nvSpPr>
        <p:spPr>
          <a:xfrm>
            <a:off x="1293813" y="770918"/>
            <a:ext cx="990599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GB"/>
              <a:t>Where to get them:</a:t>
            </a:r>
            <a:endParaRPr lang="en-GB" dirty="0"/>
          </a:p>
        </p:txBody>
      </p:sp>
    </p:spTree>
    <p:extLst>
      <p:ext uri="{BB962C8B-B14F-4D97-AF65-F5344CB8AC3E}">
        <p14:creationId xmlns:p14="http://schemas.microsoft.com/office/powerpoint/2010/main" val="2733365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Contents</a:t>
            </a:r>
          </a:p>
        </p:txBody>
      </p:sp>
      <p:sp>
        <p:nvSpPr>
          <p:cNvPr id="3" name="Content Placeholder 2"/>
          <p:cNvSpPr>
            <a:spLocks noGrp="1"/>
          </p:cNvSpPr>
          <p:nvPr>
            <p:ph idx="1"/>
          </p:nvPr>
        </p:nvSpPr>
        <p:spPr/>
        <p:txBody>
          <a:bodyPr/>
          <a:lstStyle/>
          <a:p>
            <a:r>
              <a:rPr lang="en-GB" dirty="0" err="1"/>
              <a:t>esedbxtract</a:t>
            </a:r>
            <a:r>
              <a:rPr lang="en-GB" dirty="0"/>
              <a:t> – A script to extract password hashes from </a:t>
            </a:r>
            <a:r>
              <a:rPr lang="en-GB" dirty="0" err="1"/>
              <a:t>NTDS.dit</a:t>
            </a:r>
            <a:r>
              <a:rPr lang="en-GB" dirty="0"/>
              <a:t> and SYSTEM files.</a:t>
            </a:r>
          </a:p>
          <a:p>
            <a:r>
              <a:rPr lang="en-GB" dirty="0" err="1"/>
              <a:t>GPPPFinder</a:t>
            </a:r>
            <a:r>
              <a:rPr lang="en-GB" dirty="0"/>
              <a:t> – Group Policy Preference Password Finder</a:t>
            </a:r>
          </a:p>
          <a:p>
            <a:r>
              <a:rPr lang="en-GB" dirty="0" err="1"/>
              <a:t>Nettynum</a:t>
            </a:r>
            <a:r>
              <a:rPr lang="en-GB" dirty="0"/>
              <a:t> (v3) – A Windows Domain Enumeration Tool</a:t>
            </a:r>
          </a:p>
        </p:txBody>
      </p:sp>
    </p:spTree>
    <p:extLst>
      <p:ext uri="{BB962C8B-B14F-4D97-AF65-F5344CB8AC3E}">
        <p14:creationId xmlns:p14="http://schemas.microsoft.com/office/powerpoint/2010/main" val="620022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Esedbxtract</a:t>
            </a:r>
            <a:endParaRPr lang="en-GB" dirty="0"/>
          </a:p>
        </p:txBody>
      </p:sp>
      <p:sp>
        <p:nvSpPr>
          <p:cNvPr id="3" name="Content Placeholder 2"/>
          <p:cNvSpPr>
            <a:spLocks noGrp="1"/>
          </p:cNvSpPr>
          <p:nvPr>
            <p:ph idx="1"/>
          </p:nvPr>
        </p:nvSpPr>
        <p:spPr/>
        <p:txBody>
          <a:bodyPr/>
          <a:lstStyle/>
          <a:p>
            <a:r>
              <a:rPr lang="en-GB" dirty="0"/>
              <a:t>Extract hashes from </a:t>
            </a:r>
            <a:r>
              <a:rPr lang="en-GB" dirty="0" err="1"/>
              <a:t>NTDS.dit</a:t>
            </a:r>
            <a:r>
              <a:rPr lang="en-GB" dirty="0"/>
              <a:t> and SYSTEM files from domain controllers.</a:t>
            </a:r>
          </a:p>
          <a:p>
            <a:r>
              <a:rPr lang="en-GB" dirty="0"/>
              <a:t>Wrapper script around </a:t>
            </a:r>
            <a:r>
              <a:rPr lang="en-GB" dirty="0" err="1"/>
              <a:t>libesedb’s</a:t>
            </a:r>
            <a:r>
              <a:rPr lang="en-GB" dirty="0"/>
              <a:t> </a:t>
            </a:r>
            <a:r>
              <a:rPr lang="en-GB" dirty="0" err="1"/>
              <a:t>esedbexport</a:t>
            </a:r>
            <a:r>
              <a:rPr lang="en-GB" dirty="0"/>
              <a:t>, bundles </a:t>
            </a:r>
            <a:r>
              <a:rPr lang="en-GB" dirty="0" err="1"/>
              <a:t>ntdsxtract</a:t>
            </a:r>
            <a:r>
              <a:rPr lang="en-GB" dirty="0"/>
              <a:t> 1.2 and a modified dshashes.py</a:t>
            </a:r>
          </a:p>
          <a:p>
            <a:r>
              <a:rPr lang="en-GB" dirty="0"/>
              <a:t>Handles all the fiddly details like </a:t>
            </a:r>
            <a:r>
              <a:rPr lang="en-GB" dirty="0" err="1"/>
              <a:t>datatable</a:t>
            </a:r>
            <a:r>
              <a:rPr lang="en-GB" dirty="0"/>
              <a:t> and </a:t>
            </a:r>
            <a:r>
              <a:rPr lang="en-GB" dirty="0" err="1"/>
              <a:t>link_table</a:t>
            </a:r>
            <a:r>
              <a:rPr lang="en-GB" dirty="0"/>
              <a:t> name changing depending on the version of Windows.</a:t>
            </a:r>
          </a:p>
          <a:p>
            <a:r>
              <a:rPr lang="en-GB" dirty="0"/>
              <a:t>Outputs </a:t>
            </a:r>
            <a:r>
              <a:rPr lang="en-GB" dirty="0" err="1"/>
              <a:t>pwdump</a:t>
            </a:r>
            <a:r>
              <a:rPr lang="en-GB" dirty="0"/>
              <a:t> format</a:t>
            </a:r>
          </a:p>
        </p:txBody>
      </p:sp>
    </p:spTree>
    <p:extLst>
      <p:ext uri="{BB962C8B-B14F-4D97-AF65-F5344CB8AC3E}">
        <p14:creationId xmlns:p14="http://schemas.microsoft.com/office/powerpoint/2010/main" val="3895940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762251" y="0"/>
            <a:ext cx="6487298" cy="6858000"/>
          </a:xfrm>
          <a:prstGeom prst="rect">
            <a:avLst/>
          </a:prstGeom>
        </p:spPr>
      </p:pic>
    </p:spTree>
    <p:extLst>
      <p:ext uri="{BB962C8B-B14F-4D97-AF65-F5344CB8AC3E}">
        <p14:creationId xmlns:p14="http://schemas.microsoft.com/office/powerpoint/2010/main" val="518097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short Aside – Get-PasswordFile.ps1</a:t>
            </a:r>
          </a:p>
        </p:txBody>
      </p:sp>
      <p:sp>
        <p:nvSpPr>
          <p:cNvPr id="3" name="Content Placeholder 2"/>
          <p:cNvSpPr>
            <a:spLocks noGrp="1"/>
          </p:cNvSpPr>
          <p:nvPr>
            <p:ph idx="1"/>
          </p:nvPr>
        </p:nvSpPr>
        <p:spPr/>
        <p:txBody>
          <a:bodyPr>
            <a:normAutofit lnSpcReduction="10000"/>
          </a:bodyPr>
          <a:lstStyle/>
          <a:p>
            <a:r>
              <a:rPr lang="en-GB" dirty="0"/>
              <a:t>Getting the </a:t>
            </a:r>
            <a:r>
              <a:rPr lang="en-GB" dirty="0" err="1"/>
              <a:t>NTDS.dit</a:t>
            </a:r>
            <a:r>
              <a:rPr lang="en-GB" dirty="0"/>
              <a:t> and SYSTEM using </a:t>
            </a:r>
            <a:r>
              <a:rPr lang="en-GB" dirty="0" err="1"/>
              <a:t>Powershell</a:t>
            </a:r>
            <a:r>
              <a:rPr lang="en-GB" dirty="0"/>
              <a:t>.</a:t>
            </a:r>
          </a:p>
          <a:p>
            <a:r>
              <a:rPr lang="en-GB" dirty="0"/>
              <a:t>Can’t just issue the same commands as you can from cmd.exe – the copy fails.</a:t>
            </a:r>
          </a:p>
          <a:p>
            <a:r>
              <a:rPr lang="en-GB" dirty="0"/>
              <a:t>I’ve found a </a:t>
            </a:r>
            <a:r>
              <a:rPr lang="en-GB" dirty="0" err="1"/>
              <a:t>powershell</a:t>
            </a:r>
            <a:r>
              <a:rPr lang="en-GB" dirty="0"/>
              <a:t> script online! Not available on the original author’s site, so its in the </a:t>
            </a:r>
            <a:r>
              <a:rPr lang="en-GB" dirty="0" err="1"/>
              <a:t>quickscripts</a:t>
            </a:r>
            <a:r>
              <a:rPr lang="en-GB" dirty="0"/>
              <a:t> repo.</a:t>
            </a:r>
          </a:p>
          <a:p>
            <a:r>
              <a:rPr lang="en-GB" dirty="0"/>
              <a:t>Either change the execution policy on the host to allow execution, or just copy the contents of the file into a </a:t>
            </a:r>
            <a:r>
              <a:rPr lang="en-GB" dirty="0" err="1"/>
              <a:t>powershell</a:t>
            </a:r>
            <a:r>
              <a:rPr lang="en-GB" dirty="0"/>
              <a:t> prompt then call the function:</a:t>
            </a:r>
          </a:p>
          <a:p>
            <a:r>
              <a:rPr lang="en-GB" dirty="0"/>
              <a:t>Get-</a:t>
            </a:r>
            <a:r>
              <a:rPr lang="en-GB" dirty="0" err="1"/>
              <a:t>PasswordFile</a:t>
            </a:r>
            <a:r>
              <a:rPr lang="en-GB" dirty="0"/>
              <a:t> C:\</a:t>
            </a:r>
          </a:p>
        </p:txBody>
      </p:sp>
    </p:spTree>
    <p:extLst>
      <p:ext uri="{BB962C8B-B14F-4D97-AF65-F5344CB8AC3E}">
        <p14:creationId xmlns:p14="http://schemas.microsoft.com/office/powerpoint/2010/main" val="1803048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GPPPFinder</a:t>
            </a:r>
            <a:r>
              <a:rPr lang="en-GB" dirty="0"/>
              <a:t> – Group Policy Preference Password Finder</a:t>
            </a:r>
          </a:p>
        </p:txBody>
      </p:sp>
      <p:sp>
        <p:nvSpPr>
          <p:cNvPr id="3" name="Content Placeholder 2"/>
          <p:cNvSpPr>
            <a:spLocks noGrp="1"/>
          </p:cNvSpPr>
          <p:nvPr>
            <p:ph idx="1"/>
          </p:nvPr>
        </p:nvSpPr>
        <p:spPr>
          <a:xfrm>
            <a:off x="1141412" y="2249486"/>
            <a:ext cx="9905999" cy="4400695"/>
          </a:xfrm>
        </p:spPr>
        <p:txBody>
          <a:bodyPr>
            <a:normAutofit/>
          </a:bodyPr>
          <a:lstStyle/>
          <a:p>
            <a:r>
              <a:rPr lang="en-GB" dirty="0"/>
              <a:t>Introduced by Microsoft in Windows Server 2008</a:t>
            </a:r>
          </a:p>
          <a:p>
            <a:r>
              <a:rPr lang="en-GB" dirty="0"/>
              <a:t>Policy Settings are enforced, Policy preferences are not.</a:t>
            </a:r>
          </a:p>
          <a:p>
            <a:r>
              <a:rPr lang="en-GB" dirty="0"/>
              <a:t>Local Groups and User Accounts, Drive Mappings, Schedule Tasks, Services, and Data Sources – May have usernames and passwords.</a:t>
            </a:r>
          </a:p>
          <a:p>
            <a:r>
              <a:rPr lang="en-GB" dirty="0"/>
              <a:t>Stored within the preference item in SYSVOL in the GPO containing that preference item.</a:t>
            </a:r>
          </a:p>
          <a:p>
            <a:r>
              <a:rPr lang="en-GB" dirty="0"/>
              <a:t>MS14-025 (13</a:t>
            </a:r>
            <a:r>
              <a:rPr lang="en-GB" baseline="30000" dirty="0"/>
              <a:t>th</a:t>
            </a:r>
            <a:r>
              <a:rPr lang="en-GB" dirty="0"/>
              <a:t> May 2014) Removed the ability to create new preferences with credentials in them. But doesn’t remove existing preferences.</a:t>
            </a:r>
          </a:p>
          <a:p>
            <a:endParaRPr lang="en-GB" dirty="0"/>
          </a:p>
          <a:p>
            <a:endParaRPr lang="en-GB" dirty="0"/>
          </a:p>
        </p:txBody>
      </p:sp>
    </p:spTree>
    <p:extLst>
      <p:ext uri="{BB962C8B-B14F-4D97-AF65-F5344CB8AC3E}">
        <p14:creationId xmlns:p14="http://schemas.microsoft.com/office/powerpoint/2010/main" val="4043803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GPPPFinder</a:t>
            </a:r>
            <a:endParaRPr lang="en-GB" dirty="0"/>
          </a:p>
        </p:txBody>
      </p:sp>
      <p:sp>
        <p:nvSpPr>
          <p:cNvPr id="3" name="Content Placeholder 2"/>
          <p:cNvSpPr>
            <a:spLocks noGrp="1"/>
          </p:cNvSpPr>
          <p:nvPr>
            <p:ph idx="1"/>
          </p:nvPr>
        </p:nvSpPr>
        <p:spPr>
          <a:xfrm>
            <a:off x="1141412" y="1787235"/>
            <a:ext cx="9905999" cy="4884497"/>
          </a:xfrm>
        </p:spPr>
        <p:txBody>
          <a:bodyPr>
            <a:normAutofit fontScale="92500" lnSpcReduction="10000"/>
          </a:bodyPr>
          <a:lstStyle/>
          <a:p>
            <a:r>
              <a:rPr lang="en-GB" dirty="0"/>
              <a:t>Password is UTF-16 encoded string padded so that the length is a multiple of 16 (padding is </a:t>
            </a:r>
            <a:r>
              <a:rPr lang="en-GB" dirty="0" err="1"/>
              <a:t>chr</a:t>
            </a:r>
            <a:r>
              <a:rPr lang="en-GB" dirty="0"/>
              <a:t> of amount of padding required) then encrypted with a publically known key.</a:t>
            </a:r>
          </a:p>
          <a:p>
            <a:r>
              <a:rPr lang="en-GB" dirty="0"/>
              <a:t>After encryption the password is base64 encoded and the “=” padding stripped.</a:t>
            </a:r>
          </a:p>
          <a:p>
            <a:r>
              <a:rPr lang="en-GB" dirty="0"/>
              <a:t>Existing Tools:</a:t>
            </a:r>
          </a:p>
          <a:p>
            <a:pPr lvl="1"/>
            <a:r>
              <a:rPr lang="en-GB" dirty="0"/>
              <a:t>Get-</a:t>
            </a:r>
            <a:r>
              <a:rPr lang="en-GB" dirty="0" err="1"/>
              <a:t>GPPPassword</a:t>
            </a:r>
            <a:r>
              <a:rPr lang="en-GB" dirty="0"/>
              <a:t> (PowerShell - </a:t>
            </a:r>
            <a:r>
              <a:rPr lang="en-GB" u="sng" dirty="0">
                <a:hlinkClick r:id="rId2"/>
              </a:rPr>
              <a:t>http://obscuresecurity.blogspot.co.uk/2012/05/gpp-password-retrieval-with-powershell.html</a:t>
            </a:r>
            <a:r>
              <a:rPr lang="en-GB" dirty="0"/>
              <a:t>)</a:t>
            </a:r>
          </a:p>
          <a:p>
            <a:pPr lvl="1"/>
            <a:r>
              <a:rPr lang="en-GB" dirty="0" err="1"/>
              <a:t>gpp</a:t>
            </a:r>
            <a:r>
              <a:rPr lang="en-GB" dirty="0"/>
              <a:t> (</a:t>
            </a:r>
            <a:r>
              <a:rPr lang="en-GB" dirty="0" err="1"/>
              <a:t>Metasploit</a:t>
            </a:r>
            <a:r>
              <a:rPr lang="en-GB" dirty="0"/>
              <a:t> Post Module - </a:t>
            </a:r>
            <a:r>
              <a:rPr lang="en-GB" u="sng" dirty="0">
                <a:hlinkClick r:id="rId3"/>
              </a:rPr>
              <a:t>http://www.rapid7.com/db/modules/post/windows/gather/credentials/gpp</a:t>
            </a:r>
            <a:r>
              <a:rPr lang="en-GB" dirty="0"/>
              <a:t>)</a:t>
            </a:r>
          </a:p>
          <a:p>
            <a:pPr lvl="1"/>
            <a:r>
              <a:rPr lang="en-GB" dirty="0"/>
              <a:t>gpprefdecrypt.py (Python - </a:t>
            </a:r>
            <a:r>
              <a:rPr lang="en-GB" u="sng" dirty="0">
                <a:hlinkClick r:id="rId4"/>
              </a:rPr>
              <a:t>http://esec-pentest.sogeti.com/public/files/gpprefdecrypt.py</a:t>
            </a:r>
            <a:r>
              <a:rPr lang="en-GB" dirty="0"/>
              <a:t>)</a:t>
            </a:r>
          </a:p>
          <a:p>
            <a:pPr lvl="1"/>
            <a:r>
              <a:rPr lang="en-GB" dirty="0" err="1"/>
              <a:t>gpp</a:t>
            </a:r>
            <a:r>
              <a:rPr lang="en-GB" dirty="0"/>
              <a:t>-decrypt-</a:t>
            </a:r>
            <a:r>
              <a:rPr lang="en-GB" dirty="0" err="1"/>
              <a:t>string.rb</a:t>
            </a:r>
            <a:r>
              <a:rPr lang="en-GB" dirty="0"/>
              <a:t> (Ruby - </a:t>
            </a:r>
            <a:r>
              <a:rPr lang="en-GB" u="sng" dirty="0">
                <a:hlinkClick r:id="rId5"/>
              </a:rPr>
              <a:t>http://carnal0wnage.attackresearch.com/2012/10/group-policy-preferences-and-getting.html</a:t>
            </a:r>
            <a:r>
              <a:rPr lang="en-GB" dirty="0"/>
              <a:t>)</a:t>
            </a:r>
          </a:p>
          <a:p>
            <a:endParaRPr lang="en-GB" dirty="0"/>
          </a:p>
          <a:p>
            <a:endParaRPr lang="en-GB" dirty="0"/>
          </a:p>
        </p:txBody>
      </p:sp>
    </p:spTree>
    <p:extLst>
      <p:ext uri="{BB962C8B-B14F-4D97-AF65-F5344CB8AC3E}">
        <p14:creationId xmlns:p14="http://schemas.microsoft.com/office/powerpoint/2010/main" val="2718793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GPPPFinder</a:t>
            </a:r>
            <a:endParaRPr lang="en-GB" dirty="0"/>
          </a:p>
        </p:txBody>
      </p:sp>
      <p:sp>
        <p:nvSpPr>
          <p:cNvPr id="3" name="Content Placeholder 2"/>
          <p:cNvSpPr>
            <a:spLocks noGrp="1"/>
          </p:cNvSpPr>
          <p:nvPr>
            <p:ph idx="1"/>
          </p:nvPr>
        </p:nvSpPr>
        <p:spPr>
          <a:xfrm>
            <a:off x="1141412" y="2249487"/>
            <a:ext cx="9905999" cy="4388380"/>
          </a:xfrm>
        </p:spPr>
        <p:txBody>
          <a:bodyPr/>
          <a:lstStyle/>
          <a:p>
            <a:r>
              <a:rPr lang="en-GB" dirty="0"/>
              <a:t>New Tool:</a:t>
            </a:r>
          </a:p>
          <a:p>
            <a:pPr lvl="1"/>
            <a:r>
              <a:rPr lang="en-GB" sz="2400" dirty="0"/>
              <a:t>Connects to Domain Controller using specified credentials.</a:t>
            </a:r>
          </a:p>
          <a:p>
            <a:pPr lvl="1"/>
            <a:r>
              <a:rPr lang="en-GB" sz="2400" dirty="0"/>
              <a:t>Searches recursively for XML files</a:t>
            </a:r>
          </a:p>
          <a:p>
            <a:pPr lvl="1"/>
            <a:r>
              <a:rPr lang="en-GB" sz="2400" dirty="0"/>
              <a:t>Searches XML files for ‘password’</a:t>
            </a:r>
          </a:p>
          <a:p>
            <a:pPr lvl="1"/>
            <a:r>
              <a:rPr lang="en-GB" sz="2400" dirty="0"/>
              <a:t>Parses XML of known files (e.g. groups.xml)</a:t>
            </a:r>
          </a:p>
          <a:p>
            <a:pPr lvl="1"/>
            <a:r>
              <a:rPr lang="en-GB" sz="2400" dirty="0"/>
              <a:t>Outputs a file containing - </a:t>
            </a:r>
            <a:r>
              <a:rPr lang="en-GB" sz="2400" dirty="0" err="1"/>
              <a:t>username:cpassword:password:file</a:t>
            </a:r>
            <a:endParaRPr lang="en-GB" sz="2400" dirty="0"/>
          </a:p>
          <a:p>
            <a:pPr lvl="1"/>
            <a:r>
              <a:rPr lang="en-GB" sz="2400" dirty="0"/>
              <a:t>Cross Platform (</a:t>
            </a:r>
            <a:r>
              <a:rPr lang="en-GB" sz="2400" dirty="0" err="1"/>
              <a:t>sudo</a:t>
            </a:r>
            <a:r>
              <a:rPr lang="en-GB" sz="2400" dirty="0"/>
              <a:t> on </a:t>
            </a:r>
            <a:r>
              <a:rPr lang="en-GB" sz="2400" dirty="0" err="1"/>
              <a:t>linux</a:t>
            </a:r>
            <a:r>
              <a:rPr lang="en-GB" sz="2400" dirty="0"/>
              <a:t> because of mount command)</a:t>
            </a:r>
          </a:p>
        </p:txBody>
      </p:sp>
    </p:spTree>
    <p:extLst>
      <p:ext uri="{BB962C8B-B14F-4D97-AF65-F5344CB8AC3E}">
        <p14:creationId xmlns:p14="http://schemas.microsoft.com/office/powerpoint/2010/main" val="745995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701276" y="0"/>
            <a:ext cx="10789448" cy="6857999"/>
          </a:xfrm>
          <a:prstGeom prst="rect">
            <a:avLst/>
          </a:prstGeom>
        </p:spPr>
      </p:pic>
    </p:spTree>
    <p:extLst>
      <p:ext uri="{BB962C8B-B14F-4D97-AF65-F5344CB8AC3E}">
        <p14:creationId xmlns:p14="http://schemas.microsoft.com/office/powerpoint/2010/main" val="17747744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a497de4c-f806-4a33-9548-cd72a84b8126">VTPWY7AT4ZTP-954222814-41</_dlc_DocId>
    <_dlc_DocIdUrl xmlns="a497de4c-f806-4a33-9548-cd72a84b8126">
      <Url>https://claranet.sharepoint.com/sites/uk/sbu/ansa/_layouts/15/DocIdRedir.aspx?ID=VTPWY7AT4ZTP-954222814-41</Url>
      <Description>VTPWY7AT4ZTP-954222814-41</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AE8D8DDFB79EE4BB509C3772585DBD6" ma:contentTypeVersion="463" ma:contentTypeDescription="Create a new document." ma:contentTypeScope="" ma:versionID="8828cf8efd70cdcab393ef0f279c613c">
  <xsd:schema xmlns:xsd="http://www.w3.org/2001/XMLSchema" xmlns:xs="http://www.w3.org/2001/XMLSchema" xmlns:p="http://schemas.microsoft.com/office/2006/metadata/properties" xmlns:ns2="a497de4c-f806-4a33-9548-cd72a84b8126" xmlns:ns3="e27030da-a48c-452b-b053-b4dc14c46885" targetNamespace="http://schemas.microsoft.com/office/2006/metadata/properties" ma:root="true" ma:fieldsID="9c3e758fd5f98b4ad1afaa8969223b27" ns2:_="" ns3:_="">
    <xsd:import namespace="a497de4c-f806-4a33-9548-cd72a84b8126"/>
    <xsd:import namespace="e27030da-a48c-452b-b053-b4dc14c4688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97de4c-f806-4a33-9548-cd72a84b812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27030da-a48c-452b-b053-b4dc14c4688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F056C95D-812F-4E74-B2B7-D5F2455EDB3D}">
  <ds:schemaRefs>
    <ds:schemaRef ds:uri="http://schemas.microsoft.com/office/2006/metadata/properties"/>
    <ds:schemaRef ds:uri="http://schemas.microsoft.com/office/infopath/2007/PartnerControls"/>
    <ds:schemaRef ds:uri="a497de4c-f806-4a33-9548-cd72a84b8126"/>
  </ds:schemaRefs>
</ds:datastoreItem>
</file>

<file path=customXml/itemProps2.xml><?xml version="1.0" encoding="utf-8"?>
<ds:datastoreItem xmlns:ds="http://schemas.openxmlformats.org/officeDocument/2006/customXml" ds:itemID="{E454DD16-9F2F-424D-995B-7DA346B5F92D}">
  <ds:schemaRefs>
    <ds:schemaRef ds:uri="http://schemas.microsoft.com/sharepoint/v3/contenttype/forms"/>
  </ds:schemaRefs>
</ds:datastoreItem>
</file>

<file path=customXml/itemProps3.xml><?xml version="1.0" encoding="utf-8"?>
<ds:datastoreItem xmlns:ds="http://schemas.openxmlformats.org/officeDocument/2006/customXml" ds:itemID="{EFFB4425-0596-4705-97E5-D6EE1151BF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97de4c-f806-4a33-9548-cd72a84b8126"/>
    <ds:schemaRef ds:uri="e27030da-a48c-452b-b053-b4dc14c468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2B31A45-B374-4034-8A2B-BCE13989413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TC104033919[[fn=Circuit]]</Template>
  <TotalTime>484</TotalTime>
  <Words>2009</Words>
  <Application>Microsoft Office PowerPoint</Application>
  <PresentationFormat>Widescreen</PresentationFormat>
  <Paragraphs>115</Paragraphs>
  <Slides>19</Slides>
  <Notes>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4" baseType="lpstr">
      <vt:lpstr>Arial</vt:lpstr>
      <vt:lpstr>Calibri</vt:lpstr>
      <vt:lpstr>Tw Cen MT</vt:lpstr>
      <vt:lpstr>Circuit</vt:lpstr>
      <vt:lpstr>Visio.Drawing.11</vt:lpstr>
      <vt:lpstr>My Continuing Mission to Replace Myself with a Small Script</vt:lpstr>
      <vt:lpstr>Contents</vt:lpstr>
      <vt:lpstr>Esedbxtract</vt:lpstr>
      <vt:lpstr>PowerPoint Presentation</vt:lpstr>
      <vt:lpstr>A short Aside – Get-PasswordFile.ps1</vt:lpstr>
      <vt:lpstr>GPPPFinder – Group Policy Preference Password Finder</vt:lpstr>
      <vt:lpstr>GPPPFinder</vt:lpstr>
      <vt:lpstr>GPPPFinder</vt:lpstr>
      <vt:lpstr>PowerPoint Presentation</vt:lpstr>
      <vt:lpstr>PowerPoint Presentation</vt:lpstr>
      <vt:lpstr>Nettynum Version 3</vt:lpstr>
      <vt:lpstr>Nettynum</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Continuing Mission to Replace Myself with a Small Script</dc:title>
  <dc:creator>oliver</dc:creator>
  <cp:lastModifiedBy>Oliver</cp:lastModifiedBy>
  <cp:revision>40</cp:revision>
  <dcterms:created xsi:type="dcterms:W3CDTF">2014-09-19T10:42:57Z</dcterms:created>
  <dcterms:modified xsi:type="dcterms:W3CDTF">2020-03-20T19:27:31Z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0x010100FAE8D8DDFB79EE4BB509C3772585DBD6</vt:lpwstr>
  </property>
  <property fmtid="{D5CDD505-2E9C-101B-9397-08002B2CF9AE}" pid="3" name="Order">
    <vt:r8>4100</vt:r8>
  </property>
  <property fmtid="{D5CDD505-2E9C-101B-9397-08002B2CF9AE}" pid="4" name="_dlc_DocIdItemGuid">
    <vt:lpwstr>568cb123-96b1-49f3-a9c2-31f0e67ca87e</vt:lpwstr>
  </property>
</Properties>
</file>